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301" r:id="rId3"/>
    <p:sldId id="258" r:id="rId4"/>
    <p:sldId id="259" r:id="rId5"/>
    <p:sldId id="260" r:id="rId6"/>
    <p:sldId id="360" r:id="rId7"/>
    <p:sldId id="262" r:id="rId8"/>
    <p:sldId id="263" r:id="rId9"/>
    <p:sldId id="264" r:id="rId10"/>
    <p:sldId id="265" r:id="rId11"/>
    <p:sldId id="378" r:id="rId12"/>
    <p:sldId id="377" r:id="rId13"/>
    <p:sldId id="379" r:id="rId14"/>
    <p:sldId id="380" r:id="rId15"/>
    <p:sldId id="381" r:id="rId16"/>
    <p:sldId id="382" r:id="rId17"/>
    <p:sldId id="267" r:id="rId18"/>
    <p:sldId id="328" r:id="rId19"/>
    <p:sldId id="383" r:id="rId20"/>
    <p:sldId id="361" r:id="rId21"/>
    <p:sldId id="365" r:id="rId22"/>
    <p:sldId id="372" r:id="rId23"/>
    <p:sldId id="367" r:id="rId24"/>
    <p:sldId id="271" r:id="rId25"/>
    <p:sldId id="368" r:id="rId26"/>
    <p:sldId id="324" r:id="rId27"/>
    <p:sldId id="369" r:id="rId28"/>
    <p:sldId id="329" r:id="rId29"/>
    <p:sldId id="373" r:id="rId30"/>
    <p:sldId id="376" r:id="rId31"/>
    <p:sldId id="386" r:id="rId32"/>
    <p:sldId id="375" r:id="rId33"/>
    <p:sldId id="384" r:id="rId34"/>
    <p:sldId id="385" r:id="rId35"/>
    <p:sldId id="387" r:id="rId36"/>
    <p:sldId id="388" r:id="rId37"/>
    <p:sldId id="389" r:id="rId38"/>
    <p:sldId id="340" r:id="rId39"/>
    <p:sldId id="341" r:id="rId40"/>
    <p:sldId id="348" r:id="rId41"/>
    <p:sldId id="349" r:id="rId42"/>
    <p:sldId id="354" r:id="rId43"/>
    <p:sldId id="353" r:id="rId44"/>
    <p:sldId id="351" r:id="rId45"/>
    <p:sldId id="304" r:id="rId46"/>
    <p:sldId id="272" r:id="rId47"/>
    <p:sldId id="273" r:id="rId48"/>
    <p:sldId id="274" r:id="rId49"/>
    <p:sldId id="275" r:id="rId50"/>
    <p:sldId id="276" r:id="rId51"/>
    <p:sldId id="277" r:id="rId52"/>
    <p:sldId id="308" r:id="rId53"/>
    <p:sldId id="359"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44E"/>
    <a:srgbClr val="00A2FF"/>
    <a:srgbClr val="0D4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33" autoAdjust="0"/>
    <p:restoredTop sz="94660"/>
  </p:normalViewPr>
  <p:slideViewPr>
    <p:cSldViewPr snapToGrid="0">
      <p:cViewPr varScale="1">
        <p:scale>
          <a:sx n="63" d="100"/>
          <a:sy n="63" d="100"/>
        </p:scale>
        <p:origin x="400" y="22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17" name="作者と日付"/>
          <p:cNvSpPr txBox="1">
            <a:spLocks noGrp="1"/>
          </p:cNvSpPr>
          <p:nvPr>
            <p:ph type="body" sz="quarter" idx="21" hasCustomPrompt="1"/>
          </p:nvPr>
        </p:nvSpPr>
        <p:spPr>
          <a:xfrm>
            <a:off x="1219200" y="11986162"/>
            <a:ext cx="21945599" cy="605791"/>
          </a:xfrm>
          <a:prstGeom prst="rect">
            <a:avLst/>
          </a:prstGeom>
        </p:spPr>
        <p:txBody>
          <a:bodyPr anchor="t"/>
          <a:lstStyle>
            <a:lvl1pPr marL="0" indent="0" algn="ctr">
              <a:spcBef>
                <a:spcPts val="0"/>
              </a:spcBef>
              <a:buSzTx/>
              <a:buNone/>
              <a:defRPr sz="3000" spc="-29">
                <a:latin typeface="Graphik-Medium"/>
                <a:ea typeface="Graphik-Medium"/>
                <a:cs typeface="Graphik-Medium"/>
                <a:sym typeface="Graphik Medium"/>
              </a:defRPr>
            </a:lvl1pPr>
          </a:lstStyle>
          <a:p>
            <a:r>
              <a:t>作者と日付</a:t>
            </a:r>
          </a:p>
        </p:txBody>
      </p:sp>
      <p:sp>
        <p:nvSpPr>
          <p:cNvPr id="118"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defTabSz="2438400">
              <a:lnSpc>
                <a:spcPct val="80000"/>
              </a:lnSpc>
              <a:defRPr sz="12800" spc="-128">
                <a:latin typeface="Canela Bold"/>
                <a:ea typeface="Canela Bold"/>
                <a:cs typeface="Canela Bold"/>
                <a:sym typeface="Canela Bold"/>
              </a:defRPr>
            </a:lvl1pPr>
          </a:lstStyle>
          <a:p>
            <a:r>
              <a:t>プレゼンテーションのタイトル</a:t>
            </a:r>
          </a:p>
        </p:txBody>
      </p:sp>
      <p:sp>
        <p:nvSpPr>
          <p:cNvPr id="119" name="本文レベル1…"/>
          <p:cNvSpPr txBox="1">
            <a:spLocks noGrp="1"/>
          </p:cNvSpPr>
          <p:nvPr>
            <p:ph type="body" sz="quarter" idx="1" hasCustomPrompt="1"/>
          </p:nvPr>
        </p:nvSpPr>
        <p:spPr>
          <a:xfrm>
            <a:off x="1219200" y="7567579"/>
            <a:ext cx="21945600" cy="2250593"/>
          </a:xfrm>
          <a:prstGeom prst="rect">
            <a:avLst/>
          </a:prstGeom>
        </p:spPr>
        <p:txBody>
          <a:bodyPr anchor="t"/>
          <a:lstStyle>
            <a:lvl1pPr marL="0" indent="0" algn="ctr">
              <a:spcBef>
                <a:spcPts val="0"/>
              </a:spcBef>
              <a:buSzTx/>
              <a:buNone/>
              <a:defRPr sz="6000" spc="-59">
                <a:latin typeface="Graphik-SemiboldItalic"/>
                <a:ea typeface="Graphik-SemiboldItalic"/>
                <a:cs typeface="Graphik-SemiboldItalic"/>
                <a:sym typeface="Graphik Semibold"/>
              </a:defRPr>
            </a:lvl1pPr>
            <a:lvl2pPr marL="0" indent="457200" algn="ctr">
              <a:spcBef>
                <a:spcPts val="0"/>
              </a:spcBef>
              <a:buSzTx/>
              <a:buNone/>
              <a:defRPr sz="6000" spc="-59">
                <a:latin typeface="Graphik-SemiboldItalic"/>
                <a:ea typeface="Graphik-SemiboldItalic"/>
                <a:cs typeface="Graphik-SemiboldItalic"/>
                <a:sym typeface="Graphik Semibold"/>
              </a:defRPr>
            </a:lvl2pPr>
            <a:lvl3pPr marL="0" indent="914400" algn="ctr">
              <a:spcBef>
                <a:spcPts val="0"/>
              </a:spcBef>
              <a:buSzTx/>
              <a:buNone/>
              <a:defRPr sz="6000" spc="-59">
                <a:latin typeface="Graphik-SemiboldItalic"/>
                <a:ea typeface="Graphik-SemiboldItalic"/>
                <a:cs typeface="Graphik-SemiboldItalic"/>
                <a:sym typeface="Graphik Semibold"/>
              </a:defRPr>
            </a:lvl3pPr>
            <a:lvl4pPr marL="0" indent="1371600" algn="ctr">
              <a:spcBef>
                <a:spcPts val="0"/>
              </a:spcBef>
              <a:buSzTx/>
              <a:buNone/>
              <a:defRPr sz="6000" spc="-59">
                <a:latin typeface="Graphik-SemiboldItalic"/>
                <a:ea typeface="Graphik-SemiboldItalic"/>
                <a:cs typeface="Graphik-SemiboldItalic"/>
                <a:sym typeface="Graphik Semibold"/>
              </a:defRPr>
            </a:lvl4pPr>
            <a:lvl5pPr marL="0" indent="1828800" algn="ctr">
              <a:spcBef>
                <a:spcPts val="0"/>
              </a:spcBef>
              <a:buSzTx/>
              <a:buNone/>
              <a:defRPr sz="6000" spc="-59">
                <a:latin typeface="Graphik-SemiboldItalic"/>
                <a:ea typeface="Graphik-SemiboldItalic"/>
                <a:cs typeface="Graphik-SemiboldItalic"/>
                <a:sym typeface="Graphik Semibold"/>
              </a:defRPr>
            </a:lvl5pPr>
          </a:lstStyle>
          <a:p>
            <a:r>
              <a:t>プレゼンテーションのサブタイトル</a:t>
            </a:r>
          </a:p>
          <a:p>
            <a:pPr lvl="1"/>
            <a:endParaRPr/>
          </a:p>
          <a:p>
            <a:pPr lvl="2"/>
            <a:endParaRPr/>
          </a:p>
          <a:p>
            <a:pPr lvl="3"/>
            <a:endParaRPr/>
          </a:p>
          <a:p>
            <a:pPr lvl="4"/>
            <a:endParaRPr/>
          </a:p>
        </p:txBody>
      </p:sp>
      <p:sp>
        <p:nvSpPr>
          <p:cNvPr id="120" name="スライド番号"/>
          <p:cNvSpPr txBox="1">
            <a:spLocks noGrp="1"/>
          </p:cNvSpPr>
          <p:nvPr>
            <p:ph type="sldNum" sz="quarter" idx="2"/>
          </p:nvPr>
        </p:nvSpPr>
        <p:spPr>
          <a:xfrm>
            <a:off x="12001499" y="12700000"/>
            <a:ext cx="388621" cy="429261"/>
          </a:xfrm>
          <a:prstGeom prst="rect">
            <a:avLst/>
          </a:prstGeom>
        </p:spPr>
        <p:txBody>
          <a:bodyPr anchor="b"/>
          <a:lstStyle>
            <a:lvl1pPr defTabSz="584200">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C44A"/>
        </a:solidFill>
        <a:effectLst/>
      </p:bgPr>
    </p:bg>
    <p:spTree>
      <p:nvGrpSpPr>
        <p:cNvPr id="1" name=""/>
        <p:cNvGrpSpPr/>
        <p:nvPr/>
      </p:nvGrpSpPr>
      <p:grpSpPr>
        <a:xfrm>
          <a:off x="0" y="0"/>
          <a:ext cx="0" cy="0"/>
          <a:chOff x="0" y="0"/>
          <a:chExt cx="0" cy="0"/>
        </a:xfrm>
      </p:grpSpPr>
      <p:sp>
        <p:nvSpPr>
          <p:cNvPr id="129" name="四角形"/>
          <p:cNvSpPr/>
          <p:nvPr/>
        </p:nvSpPr>
        <p:spPr>
          <a:xfrm rot="19864283">
            <a:off x="7058061" y="8221405"/>
            <a:ext cx="21850129" cy="9322709"/>
          </a:xfrm>
          <a:prstGeom prst="rect">
            <a:avLst/>
          </a:prstGeom>
          <a:solidFill>
            <a:srgbClr val="0D48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0" name="医療とAI・ビッグデータ応用"/>
          <p:cNvSpPr txBox="1"/>
          <p:nvPr/>
        </p:nvSpPr>
        <p:spPr>
          <a:xfrm>
            <a:off x="1817715" y="1156659"/>
            <a:ext cx="16586201" cy="1371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a:solidFill>
                  <a:srgbClr val="FFFFFF"/>
                </a:solidFill>
                <a:latin typeface="ヒラギノ丸ゴ ProN W4"/>
                <a:ea typeface="ヒラギノ丸ゴ ProN W4"/>
                <a:cs typeface="ヒラギノ丸ゴ ProN W4"/>
                <a:sym typeface="ヒラギノ丸ゴ ProN W4"/>
              </a:defRPr>
            </a:lvl1pPr>
          </a:lstStyle>
          <a:p>
            <a:r>
              <a:t>医療とAI・ビッグデータ応用</a:t>
            </a:r>
          </a:p>
        </p:txBody>
      </p:sp>
      <p:sp>
        <p:nvSpPr>
          <p:cNvPr id="131" name="統合教育機構…"/>
          <p:cNvSpPr txBox="1"/>
          <p:nvPr/>
        </p:nvSpPr>
        <p:spPr>
          <a:xfrm>
            <a:off x="16990324" y="9884538"/>
            <a:ext cx="5524501" cy="2368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7100">
                <a:solidFill>
                  <a:srgbClr val="FFFFFF"/>
                </a:solidFill>
                <a:latin typeface="ヒラギノ丸ゴ ProN W4"/>
                <a:ea typeface="ヒラギノ丸ゴ ProN W4"/>
                <a:cs typeface="ヒラギノ丸ゴ ProN W4"/>
                <a:sym typeface="ヒラギノ丸ゴ ProN W4"/>
              </a:defRPr>
            </a:pPr>
            <a:r>
              <a:t>統合教育機構</a:t>
            </a:r>
          </a:p>
          <a:p>
            <a:pPr>
              <a:defRPr sz="7100">
                <a:solidFill>
                  <a:srgbClr val="FFFFFF"/>
                </a:solidFill>
                <a:latin typeface="ヒラギノ丸ゴ ProN W4"/>
                <a:ea typeface="ヒラギノ丸ゴ ProN W4"/>
                <a:cs typeface="ヒラギノ丸ゴ ProN W4"/>
                <a:sym typeface="ヒラギノ丸ゴ ProN W4"/>
              </a:defRPr>
            </a:pPr>
            <a:r>
              <a:t>須藤毅顕</a:t>
            </a:r>
          </a:p>
        </p:txBody>
      </p:sp>
      <p:sp>
        <p:nvSpPr>
          <p:cNvPr id="132" name="①MNISTの読み込みと加工"/>
          <p:cNvSpPr txBox="1"/>
          <p:nvPr/>
        </p:nvSpPr>
        <p:spPr>
          <a:xfrm>
            <a:off x="1841448" y="2969087"/>
            <a:ext cx="15940262" cy="1641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a:solidFill>
                  <a:srgbClr val="FFFFFF"/>
                </a:solidFill>
                <a:latin typeface="ヒラギノ丸ゴ ProN W4"/>
                <a:ea typeface="ヒラギノ丸ゴ ProN W4"/>
                <a:cs typeface="ヒラギノ丸ゴ ProN W4"/>
                <a:sym typeface="ヒラギノ丸ゴ ProN W4"/>
              </a:defRPr>
            </a:lvl1pPr>
          </a:lstStyle>
          <a:p>
            <a:r>
              <a:rPr lang="en-US" altLang="ja-JP"/>
              <a:t>①</a:t>
            </a:r>
            <a:r>
              <a:t>MNISTの読み込みと加工</a:t>
            </a:r>
          </a:p>
        </p:txBody>
      </p:sp>
      <p:pic>
        <p:nvPicPr>
          <p:cNvPr id="2" name="スクリーンショット 2024-03-07 16.19.54.png" descr="スクリーンショット 2024-03-07 16.19.54.png">
            <a:extLst>
              <a:ext uri="{FF2B5EF4-FFF2-40B4-BE49-F238E27FC236}">
                <a16:creationId xmlns:a16="http://schemas.microsoft.com/office/drawing/2014/main" id="{2BF454AF-99A4-A0FE-E96E-6874CB85CB59}"/>
              </a:ext>
            </a:extLst>
          </p:cNvPr>
          <p:cNvPicPr>
            <a:picLocks noChangeAspect="1"/>
          </p:cNvPicPr>
          <p:nvPr/>
        </p:nvPicPr>
        <p:blipFill>
          <a:blip r:embed="rId2"/>
          <a:stretch>
            <a:fillRect/>
          </a:stretch>
        </p:blipFill>
        <p:spPr>
          <a:xfrm>
            <a:off x="377856" y="8320613"/>
            <a:ext cx="6776355" cy="4901656"/>
          </a:xfrm>
          <a:prstGeom prst="rect">
            <a:avLst/>
          </a:prstGeom>
          <a:ln w="12700">
            <a:miter lim="400000"/>
          </a:ln>
        </p:spPr>
      </p:pic>
      <p:pic>
        <p:nvPicPr>
          <p:cNvPr id="4" name="図 3" descr="QR コード&#10;&#10;自動的に生成された説明">
            <a:extLst>
              <a:ext uri="{FF2B5EF4-FFF2-40B4-BE49-F238E27FC236}">
                <a16:creationId xmlns:a16="http://schemas.microsoft.com/office/drawing/2014/main" id="{EEBB26FB-4777-042B-C343-DB50B3D12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20" y="9707759"/>
            <a:ext cx="3456940" cy="345694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pyderを準備しよう（覚えてますか？）"/>
          <p:cNvSpPr txBox="1"/>
          <p:nvPr/>
        </p:nvSpPr>
        <p:spPr>
          <a:xfrm>
            <a:off x="6059960" y="456737"/>
            <a:ext cx="13429960"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colaboratory</a:t>
            </a:r>
            <a:r>
              <a:rPr dirty="0" err="1"/>
              <a:t>を準備しよう</a:t>
            </a:r>
            <a:r>
              <a:rPr lang="en-US" dirty="0" err="1"/>
              <a:t>(入門の復習)</a:t>
            </a:r>
            <a:endParaRPr dirty="0"/>
          </a:p>
        </p:txBody>
      </p:sp>
      <p:sp>
        <p:nvSpPr>
          <p:cNvPr id="2" name="Spyderを準備しよう（覚えてますか？）">
            <a:extLst>
              <a:ext uri="{FF2B5EF4-FFF2-40B4-BE49-F238E27FC236}">
                <a16:creationId xmlns:a16="http://schemas.microsoft.com/office/drawing/2014/main" id="{48344692-CE1B-3892-E218-A8BB0CA13319}"/>
              </a:ext>
            </a:extLst>
          </p:cNvPr>
          <p:cNvSpPr txBox="1"/>
          <p:nvPr/>
        </p:nvSpPr>
        <p:spPr>
          <a:xfrm>
            <a:off x="2094236" y="2254612"/>
            <a:ext cx="784990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000" dirty="0" err="1"/>
              <a:t>「</a:t>
            </a:r>
            <a:r>
              <a:rPr lang="en-US" altLang="ja-JP" sz="4000" dirty="0" err="1"/>
              <a:t>Google Colaboratory</a:t>
            </a:r>
            <a:r>
              <a:rPr lang="ja-JP" altLang="en-US" sz="4000" dirty="0" err="1"/>
              <a:t>」で検索</a:t>
            </a:r>
            <a:endParaRPr sz="4000"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FD2A6607-780C-D575-2460-B06BB6300C1A}"/>
              </a:ext>
            </a:extLst>
          </p:cNvPr>
          <p:cNvPicPr>
            <a:picLocks noChangeAspect="1"/>
          </p:cNvPicPr>
          <p:nvPr/>
        </p:nvPicPr>
        <p:blipFill rotWithShape="1">
          <a:blip r:embed="rId2">
            <a:extLst>
              <a:ext uri="{28A0092B-C50C-407E-A947-70E740481C1C}">
                <a14:useLocalDpi xmlns:a14="http://schemas.microsoft.com/office/drawing/2010/main" val="0"/>
              </a:ext>
            </a:extLst>
          </a:blip>
          <a:srcRect l="15188"/>
          <a:stretch/>
        </p:blipFill>
        <p:spPr>
          <a:xfrm>
            <a:off x="1436203" y="3284676"/>
            <a:ext cx="9165972" cy="6264128"/>
          </a:xfrm>
          <a:prstGeom prst="rect">
            <a:avLst/>
          </a:prstGeom>
          <a:ln>
            <a:solidFill>
              <a:schemeClr val="tx1"/>
            </a:solidFill>
          </a:ln>
        </p:spPr>
      </p:pic>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A92D7A29-233A-B137-F4C1-35C5869C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092" y="3239486"/>
            <a:ext cx="10316062" cy="6309318"/>
          </a:xfrm>
          <a:prstGeom prst="rect">
            <a:avLst/>
          </a:prstGeom>
          <a:ln>
            <a:solidFill>
              <a:schemeClr val="tx1"/>
            </a:solidFill>
          </a:ln>
        </p:spPr>
      </p:pic>
      <p:sp>
        <p:nvSpPr>
          <p:cNvPr id="8" name="右矢印 7">
            <a:extLst>
              <a:ext uri="{FF2B5EF4-FFF2-40B4-BE49-F238E27FC236}">
                <a16:creationId xmlns:a16="http://schemas.microsoft.com/office/drawing/2014/main" id="{3E51C0E0-62A5-5D9B-5F77-0A1DF402C95C}"/>
              </a:ext>
            </a:extLst>
          </p:cNvPr>
          <p:cNvSpPr/>
          <p:nvPr/>
        </p:nvSpPr>
        <p:spPr>
          <a:xfrm>
            <a:off x="11569148" y="5975481"/>
            <a:ext cx="1205789" cy="88251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9" name="Spyderを準備しよう（覚えてますか？）">
            <a:extLst>
              <a:ext uri="{FF2B5EF4-FFF2-40B4-BE49-F238E27FC236}">
                <a16:creationId xmlns:a16="http://schemas.microsoft.com/office/drawing/2014/main" id="{638A4615-60ED-A661-D69E-F8DE9B4DA88F}"/>
              </a:ext>
            </a:extLst>
          </p:cNvPr>
          <p:cNvSpPr txBox="1"/>
          <p:nvPr/>
        </p:nvSpPr>
        <p:spPr>
          <a:xfrm>
            <a:off x="13515601" y="2222385"/>
            <a:ext cx="952504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000" dirty="0" err="1"/>
              <a:t>「</a:t>
            </a:r>
            <a:r>
              <a:rPr lang="en-US" altLang="ja-JP" sz="4000" dirty="0" err="1"/>
              <a:t>Colaboratory</a:t>
            </a:r>
            <a:r>
              <a:rPr lang="ja-JP" altLang="en-US" sz="4000" dirty="0" err="1"/>
              <a:t>へようこそ」をクリック</a:t>
            </a:r>
            <a:endParaRPr sz="4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ーブル&#10;&#10;中程度の精度で自動的に生成された説明">
            <a:extLst>
              <a:ext uri="{FF2B5EF4-FFF2-40B4-BE49-F238E27FC236}">
                <a16:creationId xmlns:a16="http://schemas.microsoft.com/office/drawing/2014/main" id="{FCD47749-353B-0E10-2E92-7B5CA87AB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972" y="4105805"/>
            <a:ext cx="14086509" cy="8686331"/>
          </a:xfrm>
          <a:prstGeom prst="rect">
            <a:avLst/>
          </a:prstGeom>
          <a:ln>
            <a:solidFill>
              <a:schemeClr val="tx1"/>
            </a:solidFill>
          </a:ln>
        </p:spPr>
      </p:pic>
      <p:sp>
        <p:nvSpPr>
          <p:cNvPr id="5" name="Spyderを準備しよう（覚えてますか？）">
            <a:extLst>
              <a:ext uri="{FF2B5EF4-FFF2-40B4-BE49-F238E27FC236}">
                <a16:creationId xmlns:a16="http://schemas.microsoft.com/office/drawing/2014/main" id="{EF6FF75F-7E74-A5F8-0519-EEF4499724CE}"/>
              </a:ext>
            </a:extLst>
          </p:cNvPr>
          <p:cNvSpPr txBox="1"/>
          <p:nvPr/>
        </p:nvSpPr>
        <p:spPr>
          <a:xfrm>
            <a:off x="6059960" y="456737"/>
            <a:ext cx="13429960"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colaboratory</a:t>
            </a:r>
            <a:r>
              <a:rPr dirty="0" err="1"/>
              <a:t>を準備しよう</a:t>
            </a:r>
            <a:r>
              <a:rPr lang="en-US" dirty="0" err="1"/>
              <a:t>(入門の復習)</a:t>
            </a:r>
            <a:endParaRPr dirty="0"/>
          </a:p>
        </p:txBody>
      </p:sp>
      <p:sp>
        <p:nvSpPr>
          <p:cNvPr id="7" name="Spyderを準備しよう（覚えてますか？）">
            <a:extLst>
              <a:ext uri="{FF2B5EF4-FFF2-40B4-BE49-F238E27FC236}">
                <a16:creationId xmlns:a16="http://schemas.microsoft.com/office/drawing/2014/main" id="{A033D3FE-831F-66DA-5644-022023405C42}"/>
              </a:ext>
            </a:extLst>
          </p:cNvPr>
          <p:cNvSpPr txBox="1"/>
          <p:nvPr/>
        </p:nvSpPr>
        <p:spPr>
          <a:xfrm>
            <a:off x="6997717" y="1799381"/>
            <a:ext cx="11554445"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“ノートブックを新規作成”で開始</a:t>
            </a:r>
            <a:endParaRPr dirty="0"/>
          </a:p>
        </p:txBody>
      </p:sp>
      <p:sp>
        <p:nvSpPr>
          <p:cNvPr id="8" name="Spyderを準備しよう（覚えてますか？）">
            <a:extLst>
              <a:ext uri="{FF2B5EF4-FFF2-40B4-BE49-F238E27FC236}">
                <a16:creationId xmlns:a16="http://schemas.microsoft.com/office/drawing/2014/main" id="{D7B228B3-A286-B562-0C62-E9BCE922A74F}"/>
              </a:ext>
            </a:extLst>
          </p:cNvPr>
          <p:cNvSpPr txBox="1"/>
          <p:nvPr/>
        </p:nvSpPr>
        <p:spPr>
          <a:xfrm>
            <a:off x="15126922" y="7700369"/>
            <a:ext cx="7437934" cy="1321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sz="4400" dirty="0" err="1"/>
              <a:t>”Google ドライブ”</a:t>
            </a:r>
          </a:p>
          <a:p>
            <a:pPr algn="l"/>
            <a:r>
              <a:rPr lang="en-US" sz="4400" dirty="0" err="1"/>
              <a:t>過去に作成したノートブック</a:t>
            </a:r>
            <a:endParaRPr sz="4400" dirty="0"/>
          </a:p>
        </p:txBody>
      </p:sp>
      <p:sp>
        <p:nvSpPr>
          <p:cNvPr id="10" name="Spyderを準備しよう（覚えてますか？）">
            <a:extLst>
              <a:ext uri="{FF2B5EF4-FFF2-40B4-BE49-F238E27FC236}">
                <a16:creationId xmlns:a16="http://schemas.microsoft.com/office/drawing/2014/main" id="{FC334695-7696-BA8B-2128-801796E97892}"/>
              </a:ext>
            </a:extLst>
          </p:cNvPr>
          <p:cNvSpPr txBox="1"/>
          <p:nvPr/>
        </p:nvSpPr>
        <p:spPr>
          <a:xfrm>
            <a:off x="15126922" y="4290772"/>
            <a:ext cx="7287251" cy="1321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sz="4400" dirty="0" err="1"/>
              <a:t>”例”</a:t>
            </a:r>
          </a:p>
          <a:p>
            <a:pPr algn="l"/>
            <a:r>
              <a:rPr lang="en-US" sz="4400" dirty="0" err="1"/>
              <a:t>サンプル集(時間あるときに)</a:t>
            </a:r>
            <a:endParaRPr sz="4400" dirty="0"/>
          </a:p>
        </p:txBody>
      </p:sp>
      <p:sp>
        <p:nvSpPr>
          <p:cNvPr id="11" name="Spyderを準備しよう（覚えてますか？）">
            <a:extLst>
              <a:ext uri="{FF2B5EF4-FFF2-40B4-BE49-F238E27FC236}">
                <a16:creationId xmlns:a16="http://schemas.microsoft.com/office/drawing/2014/main" id="{23A64942-E684-4F02-1938-4364912FBCAD}"/>
              </a:ext>
            </a:extLst>
          </p:cNvPr>
          <p:cNvSpPr txBox="1"/>
          <p:nvPr/>
        </p:nvSpPr>
        <p:spPr>
          <a:xfrm>
            <a:off x="15126922" y="6053213"/>
            <a:ext cx="6873677" cy="1321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sz="4400" dirty="0" err="1"/>
              <a:t>”最近”</a:t>
            </a:r>
          </a:p>
          <a:p>
            <a:pPr algn="l"/>
            <a:r>
              <a:rPr lang="en-US" sz="4400" dirty="0" err="1"/>
              <a:t>最近実行したノートブック</a:t>
            </a:r>
            <a:endParaRPr sz="4400" dirty="0"/>
          </a:p>
        </p:txBody>
      </p:sp>
      <p:sp>
        <p:nvSpPr>
          <p:cNvPr id="12" name="Spyderを準備しよう（覚えてますか？）">
            <a:extLst>
              <a:ext uri="{FF2B5EF4-FFF2-40B4-BE49-F238E27FC236}">
                <a16:creationId xmlns:a16="http://schemas.microsoft.com/office/drawing/2014/main" id="{9BF97EC7-26FD-DB57-DB1C-A97CA8218A1E}"/>
              </a:ext>
            </a:extLst>
          </p:cNvPr>
          <p:cNvSpPr txBox="1"/>
          <p:nvPr/>
        </p:nvSpPr>
        <p:spPr>
          <a:xfrm>
            <a:off x="3772492" y="3142026"/>
            <a:ext cx="180049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sz="4000" dirty="0" err="1"/>
              <a:t>ノートブック : colabotoryで作られるpythonの実行ファイル(ipynbファイル)</a:t>
            </a:r>
            <a:endParaRPr sz="4000" dirty="0"/>
          </a:p>
        </p:txBody>
      </p:sp>
      <p:sp>
        <p:nvSpPr>
          <p:cNvPr id="13" name="Spyderを準備しよう（覚えてますか？）">
            <a:extLst>
              <a:ext uri="{FF2B5EF4-FFF2-40B4-BE49-F238E27FC236}">
                <a16:creationId xmlns:a16="http://schemas.microsoft.com/office/drawing/2014/main" id="{9797DC89-D7B9-7770-DA05-1F97DE4296C0}"/>
              </a:ext>
            </a:extLst>
          </p:cNvPr>
          <p:cNvSpPr txBox="1"/>
          <p:nvPr/>
        </p:nvSpPr>
        <p:spPr>
          <a:xfrm>
            <a:off x="15126922" y="9462810"/>
            <a:ext cx="8362867" cy="1321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sz="4400" dirty="0" err="1"/>
              <a:t>”GitHub(バージョン管理アプリ”</a:t>
            </a:r>
          </a:p>
          <a:p>
            <a:pPr algn="l"/>
            <a:r>
              <a:rPr lang="en-US" sz="4400" dirty="0"/>
              <a:t>GitHub上のノートブック</a:t>
            </a:r>
            <a:endParaRPr sz="4400" dirty="0"/>
          </a:p>
        </p:txBody>
      </p:sp>
      <p:sp>
        <p:nvSpPr>
          <p:cNvPr id="14" name="Spyderを準備しよう（覚えてますか？）">
            <a:extLst>
              <a:ext uri="{FF2B5EF4-FFF2-40B4-BE49-F238E27FC236}">
                <a16:creationId xmlns:a16="http://schemas.microsoft.com/office/drawing/2014/main" id="{722E72B4-58C6-30F7-F537-7983605860AB}"/>
              </a:ext>
            </a:extLst>
          </p:cNvPr>
          <p:cNvSpPr txBox="1"/>
          <p:nvPr/>
        </p:nvSpPr>
        <p:spPr>
          <a:xfrm>
            <a:off x="15126922" y="11377031"/>
            <a:ext cx="8976816" cy="1321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sz="4400" dirty="0" err="1"/>
              <a:t>”アップロード”</a:t>
            </a:r>
          </a:p>
          <a:p>
            <a:pPr algn="l"/>
            <a:r>
              <a:rPr lang="en-US" sz="4400" dirty="0"/>
              <a:t>Google ドライブ外のノートブック</a:t>
            </a:r>
            <a:endParaRPr sz="4400" dirty="0"/>
          </a:p>
        </p:txBody>
      </p:sp>
      <p:sp>
        <p:nvSpPr>
          <p:cNvPr id="15" name="円/楕円 14">
            <a:extLst>
              <a:ext uri="{FF2B5EF4-FFF2-40B4-BE49-F238E27FC236}">
                <a16:creationId xmlns:a16="http://schemas.microsoft.com/office/drawing/2014/main" id="{7F6F77E8-E562-9B13-857A-B26E50E79771}"/>
              </a:ext>
            </a:extLst>
          </p:cNvPr>
          <p:cNvSpPr/>
          <p:nvPr/>
        </p:nvSpPr>
        <p:spPr>
          <a:xfrm>
            <a:off x="159028" y="11575816"/>
            <a:ext cx="5287617" cy="1415105"/>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23916737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pyderを準備しよう（覚えてますか？）"/>
          <p:cNvSpPr txBox="1"/>
          <p:nvPr/>
        </p:nvSpPr>
        <p:spPr>
          <a:xfrm>
            <a:off x="8191952" y="456737"/>
            <a:ext cx="9165971"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colaboratory</a:t>
            </a:r>
            <a:r>
              <a:rPr dirty="0" err="1"/>
              <a:t>を準備しよう</a:t>
            </a:r>
            <a:endParaRPr dirty="0"/>
          </a:p>
        </p:txBody>
      </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D4B4EEE5-EF37-1F5A-9B4B-8AAE8366E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2012" y="1907979"/>
            <a:ext cx="17545852" cy="9900042"/>
          </a:xfrm>
          <a:prstGeom prst="rect">
            <a:avLst/>
          </a:prstGeom>
          <a:ln>
            <a:solidFill>
              <a:schemeClr val="tx1"/>
            </a:solidFill>
          </a:ln>
        </p:spPr>
      </p:pic>
    </p:spTree>
    <p:extLst>
      <p:ext uri="{BB962C8B-B14F-4D97-AF65-F5344CB8AC3E}">
        <p14:creationId xmlns:p14="http://schemas.microsoft.com/office/powerpoint/2010/main" val="84594007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pyderを準備しよう（覚えてますか？）"/>
          <p:cNvSpPr txBox="1"/>
          <p:nvPr/>
        </p:nvSpPr>
        <p:spPr>
          <a:xfrm>
            <a:off x="10322346" y="456737"/>
            <a:ext cx="4905189"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Pythonの復習</a:t>
            </a:r>
            <a:endParaRPr dirty="0"/>
          </a:p>
        </p:txBody>
      </p:sp>
      <p:sp>
        <p:nvSpPr>
          <p:cNvPr id="4" name="Spyderを準備しよう（覚えてますか？）">
            <a:extLst>
              <a:ext uri="{FF2B5EF4-FFF2-40B4-BE49-F238E27FC236}">
                <a16:creationId xmlns:a16="http://schemas.microsoft.com/office/drawing/2014/main" id="{5E9C8136-41EF-B923-9B6C-63159EF07A23}"/>
              </a:ext>
            </a:extLst>
          </p:cNvPr>
          <p:cNvSpPr txBox="1"/>
          <p:nvPr/>
        </p:nvSpPr>
        <p:spPr>
          <a:xfrm>
            <a:off x="3894055" y="6405055"/>
            <a:ext cx="16595890"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dirty="0"/>
              <a:t>Aという変数に5を代入してAを出力してください</a:t>
            </a:r>
            <a:endParaRPr dirty="0"/>
          </a:p>
        </p:txBody>
      </p:sp>
    </p:spTree>
    <p:extLst>
      <p:ext uri="{BB962C8B-B14F-4D97-AF65-F5344CB8AC3E}">
        <p14:creationId xmlns:p14="http://schemas.microsoft.com/office/powerpoint/2010/main" val="263191618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背景パターン&#10;&#10;自動的に生成された説明">
            <a:extLst>
              <a:ext uri="{FF2B5EF4-FFF2-40B4-BE49-F238E27FC236}">
                <a16:creationId xmlns:a16="http://schemas.microsoft.com/office/drawing/2014/main" id="{68F5B804-AB1C-FCC7-E904-4A2F32D38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91" y="1929891"/>
            <a:ext cx="17203399" cy="11083952"/>
          </a:xfrm>
          <a:prstGeom prst="rect">
            <a:avLst/>
          </a:prstGeom>
        </p:spPr>
      </p:pic>
      <p:sp>
        <p:nvSpPr>
          <p:cNvPr id="223" name="Spyderを準備しよう（覚えてますか？）"/>
          <p:cNvSpPr txBox="1"/>
          <p:nvPr/>
        </p:nvSpPr>
        <p:spPr>
          <a:xfrm>
            <a:off x="10322346" y="456737"/>
            <a:ext cx="4905189"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Pythonの復習</a:t>
            </a:r>
            <a:endParaRPr dirty="0"/>
          </a:p>
        </p:txBody>
      </p:sp>
      <p:sp>
        <p:nvSpPr>
          <p:cNvPr id="7" name="Spyderを準備しよう（覚えてますか？）">
            <a:extLst>
              <a:ext uri="{FF2B5EF4-FFF2-40B4-BE49-F238E27FC236}">
                <a16:creationId xmlns:a16="http://schemas.microsoft.com/office/drawing/2014/main" id="{362AE0F9-070A-C815-7096-DDB659CFD1D9}"/>
              </a:ext>
            </a:extLst>
          </p:cNvPr>
          <p:cNvSpPr txBox="1"/>
          <p:nvPr/>
        </p:nvSpPr>
        <p:spPr>
          <a:xfrm>
            <a:off x="7346252" y="2327176"/>
            <a:ext cx="4129336"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Aに5を代入</a:t>
            </a:r>
            <a:endParaRPr dirty="0"/>
          </a:p>
        </p:txBody>
      </p:sp>
      <p:sp>
        <p:nvSpPr>
          <p:cNvPr id="8" name="Spyderを準備しよう（覚えてますか？）">
            <a:extLst>
              <a:ext uri="{FF2B5EF4-FFF2-40B4-BE49-F238E27FC236}">
                <a16:creationId xmlns:a16="http://schemas.microsoft.com/office/drawing/2014/main" id="{83BF4B0C-6782-AF6D-8AF3-D66DD17A87A3}"/>
              </a:ext>
            </a:extLst>
          </p:cNvPr>
          <p:cNvSpPr txBox="1"/>
          <p:nvPr/>
        </p:nvSpPr>
        <p:spPr>
          <a:xfrm>
            <a:off x="7346252" y="5800070"/>
            <a:ext cx="8850180"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Aだけで実行→中身を出力</a:t>
            </a:r>
            <a:endParaRPr dirty="0"/>
          </a:p>
        </p:txBody>
      </p:sp>
      <p:sp>
        <p:nvSpPr>
          <p:cNvPr id="11" name="Spyderを準備しよう（覚えてますか？）">
            <a:extLst>
              <a:ext uri="{FF2B5EF4-FFF2-40B4-BE49-F238E27FC236}">
                <a16:creationId xmlns:a16="http://schemas.microsoft.com/office/drawing/2014/main" id="{58390E57-ADE1-96A5-41B9-6F6760764ED9}"/>
              </a:ext>
            </a:extLst>
          </p:cNvPr>
          <p:cNvSpPr txBox="1"/>
          <p:nvPr/>
        </p:nvSpPr>
        <p:spPr>
          <a:xfrm>
            <a:off x="7311797" y="3630350"/>
            <a:ext cx="8919108"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print(A)→( )の中身を出力</a:t>
            </a:r>
            <a:endParaRPr dirty="0"/>
          </a:p>
        </p:txBody>
      </p:sp>
      <p:sp>
        <p:nvSpPr>
          <p:cNvPr id="12" name="Spyderを準備しよう（覚えてますか？）">
            <a:extLst>
              <a:ext uri="{FF2B5EF4-FFF2-40B4-BE49-F238E27FC236}">
                <a16:creationId xmlns:a16="http://schemas.microsoft.com/office/drawing/2014/main" id="{48DAF808-AEA2-D836-82C7-04309E44CB03}"/>
              </a:ext>
            </a:extLst>
          </p:cNvPr>
          <p:cNvSpPr txBox="1"/>
          <p:nvPr/>
        </p:nvSpPr>
        <p:spPr>
          <a:xfrm>
            <a:off x="7346252" y="8232746"/>
            <a:ext cx="7282443"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セル内でEnterで改行</a:t>
            </a:r>
            <a:endParaRPr dirty="0"/>
          </a:p>
        </p:txBody>
      </p:sp>
      <p:sp>
        <p:nvSpPr>
          <p:cNvPr id="13" name="Spyderを準備しよう（覚えてますか？）">
            <a:extLst>
              <a:ext uri="{FF2B5EF4-FFF2-40B4-BE49-F238E27FC236}">
                <a16:creationId xmlns:a16="http://schemas.microsoft.com/office/drawing/2014/main" id="{E6DCA3A4-CB88-3E33-C433-28D97D7613B0}"/>
              </a:ext>
            </a:extLst>
          </p:cNvPr>
          <p:cNvSpPr txBox="1"/>
          <p:nvPr/>
        </p:nvSpPr>
        <p:spPr>
          <a:xfrm>
            <a:off x="7346252" y="10935879"/>
            <a:ext cx="4873129"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Aに6を上書き</a:t>
            </a:r>
            <a:endParaRPr dirty="0"/>
          </a:p>
        </p:txBody>
      </p:sp>
    </p:spTree>
    <p:extLst>
      <p:ext uri="{BB962C8B-B14F-4D97-AF65-F5344CB8AC3E}">
        <p14:creationId xmlns:p14="http://schemas.microsoft.com/office/powerpoint/2010/main" val="361609269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pyderを準備しよう（覚えてますか？）"/>
          <p:cNvSpPr txBox="1"/>
          <p:nvPr/>
        </p:nvSpPr>
        <p:spPr>
          <a:xfrm>
            <a:off x="10322346" y="456737"/>
            <a:ext cx="4905189"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Pythonの復習</a:t>
            </a:r>
            <a:endParaRPr dirty="0"/>
          </a:p>
        </p:txBody>
      </p:sp>
      <p:sp>
        <p:nvSpPr>
          <p:cNvPr id="5" name="Spyderを準備しよう（覚えてますか？）">
            <a:extLst>
              <a:ext uri="{FF2B5EF4-FFF2-40B4-BE49-F238E27FC236}">
                <a16:creationId xmlns:a16="http://schemas.microsoft.com/office/drawing/2014/main" id="{43862B6F-1ECD-5490-6820-C7AB34835DA0}"/>
              </a:ext>
            </a:extLst>
          </p:cNvPr>
          <p:cNvSpPr txBox="1"/>
          <p:nvPr/>
        </p:nvSpPr>
        <p:spPr>
          <a:xfrm>
            <a:off x="2298514" y="2076654"/>
            <a:ext cx="20952852"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dirty="0"/>
              <a:t>Bに1から5の連続した要素からなるリストを代入してください</a:t>
            </a:r>
            <a:endParaRPr dirty="0"/>
          </a:p>
        </p:txBody>
      </p:sp>
      <p:sp>
        <p:nvSpPr>
          <p:cNvPr id="2" name="Spyderを準備しよう（覚えてますか？）">
            <a:extLst>
              <a:ext uri="{FF2B5EF4-FFF2-40B4-BE49-F238E27FC236}">
                <a16:creationId xmlns:a16="http://schemas.microsoft.com/office/drawing/2014/main" id="{215F714D-F702-C2BA-DEF1-67577F0953A1}"/>
              </a:ext>
            </a:extLst>
          </p:cNvPr>
          <p:cNvSpPr txBox="1"/>
          <p:nvPr/>
        </p:nvSpPr>
        <p:spPr>
          <a:xfrm>
            <a:off x="2298514" y="3497003"/>
            <a:ext cx="12285414"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dirty="0"/>
              <a:t>Bの中から3の値を出力してください</a:t>
            </a:r>
            <a:endParaRPr dirty="0"/>
          </a:p>
        </p:txBody>
      </p:sp>
    </p:spTree>
    <p:extLst>
      <p:ext uri="{BB962C8B-B14F-4D97-AF65-F5344CB8AC3E}">
        <p14:creationId xmlns:p14="http://schemas.microsoft.com/office/powerpoint/2010/main" val="173053819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pyderを準備しよう（覚えてますか？）"/>
          <p:cNvSpPr txBox="1"/>
          <p:nvPr/>
        </p:nvSpPr>
        <p:spPr>
          <a:xfrm>
            <a:off x="10322346" y="456737"/>
            <a:ext cx="4905189"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dirty="0" err="1"/>
              <a:t>Pythonの復習</a:t>
            </a:r>
            <a:endParaRPr dirty="0"/>
          </a:p>
        </p:txBody>
      </p:sp>
      <p:sp>
        <p:nvSpPr>
          <p:cNvPr id="5" name="Spyderを準備しよう（覚えてますか？）">
            <a:extLst>
              <a:ext uri="{FF2B5EF4-FFF2-40B4-BE49-F238E27FC236}">
                <a16:creationId xmlns:a16="http://schemas.microsoft.com/office/drawing/2014/main" id="{43862B6F-1ECD-5490-6820-C7AB34835DA0}"/>
              </a:ext>
            </a:extLst>
          </p:cNvPr>
          <p:cNvSpPr txBox="1"/>
          <p:nvPr/>
        </p:nvSpPr>
        <p:spPr>
          <a:xfrm>
            <a:off x="2298514" y="2076654"/>
            <a:ext cx="20952852"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dirty="0"/>
              <a:t>Bに1から5の連続した要素からなるリストを代入してください</a:t>
            </a:r>
            <a:endParaRPr dirty="0"/>
          </a:p>
        </p:txBody>
      </p:sp>
      <p:sp>
        <p:nvSpPr>
          <p:cNvPr id="2" name="Spyderを準備しよう（覚えてますか？）">
            <a:extLst>
              <a:ext uri="{FF2B5EF4-FFF2-40B4-BE49-F238E27FC236}">
                <a16:creationId xmlns:a16="http://schemas.microsoft.com/office/drawing/2014/main" id="{215F714D-F702-C2BA-DEF1-67577F0953A1}"/>
              </a:ext>
            </a:extLst>
          </p:cNvPr>
          <p:cNvSpPr txBox="1"/>
          <p:nvPr/>
        </p:nvSpPr>
        <p:spPr>
          <a:xfrm>
            <a:off x="2298514" y="3497003"/>
            <a:ext cx="12285414"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dirty="0"/>
              <a:t>Bの中から3の値を出力してください</a:t>
            </a:r>
            <a:endParaRPr dirty="0"/>
          </a:p>
        </p:txBody>
      </p:sp>
      <p:pic>
        <p:nvPicPr>
          <p:cNvPr id="6" name="図 5" descr="グラフィカル ユーザー インターフェイス, アプリケーション, Teams&#10;&#10;自動的に生成された説明">
            <a:extLst>
              <a:ext uri="{FF2B5EF4-FFF2-40B4-BE49-F238E27FC236}">
                <a16:creationId xmlns:a16="http://schemas.microsoft.com/office/drawing/2014/main" id="{8FBE6662-706C-E18F-DFBE-BA8237F29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192" y="5168348"/>
            <a:ext cx="9923127" cy="7832498"/>
          </a:xfrm>
          <a:prstGeom prst="rect">
            <a:avLst/>
          </a:prstGeom>
          <a:ln>
            <a:solidFill>
              <a:schemeClr val="tx1"/>
            </a:solidFill>
          </a:ln>
        </p:spPr>
      </p:pic>
      <p:sp>
        <p:nvSpPr>
          <p:cNvPr id="3" name="Spyderを準備しよう（覚えてますか？）">
            <a:extLst>
              <a:ext uri="{FF2B5EF4-FFF2-40B4-BE49-F238E27FC236}">
                <a16:creationId xmlns:a16="http://schemas.microsoft.com/office/drawing/2014/main" id="{76DDE790-961E-72A1-5FF9-FFD195757B46}"/>
              </a:ext>
            </a:extLst>
          </p:cNvPr>
          <p:cNvSpPr txBox="1"/>
          <p:nvPr/>
        </p:nvSpPr>
        <p:spPr>
          <a:xfrm>
            <a:off x="12397836" y="5991868"/>
            <a:ext cx="10853530"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dirty="0"/>
              <a:t>リストは[値, 値, ...]の形式</a:t>
            </a:r>
            <a:endParaRPr dirty="0"/>
          </a:p>
        </p:txBody>
      </p:sp>
      <p:sp>
        <p:nvSpPr>
          <p:cNvPr id="4" name="Spyderを準備しよう（覚えてますか？）">
            <a:extLst>
              <a:ext uri="{FF2B5EF4-FFF2-40B4-BE49-F238E27FC236}">
                <a16:creationId xmlns:a16="http://schemas.microsoft.com/office/drawing/2014/main" id="{F70CDA89-4D29-B393-E290-57DA52E1DB7A}"/>
              </a:ext>
            </a:extLst>
          </p:cNvPr>
          <p:cNvSpPr txBox="1"/>
          <p:nvPr/>
        </p:nvSpPr>
        <p:spPr>
          <a:xfrm>
            <a:off x="12599683" y="9907082"/>
            <a:ext cx="10853530"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dirty="0"/>
              <a:t>取り出すときは変数名[番号]</a:t>
            </a:r>
            <a:endParaRPr dirty="0"/>
          </a:p>
        </p:txBody>
      </p:sp>
      <p:sp>
        <p:nvSpPr>
          <p:cNvPr id="7" name="Spyderを準備しよう（覚えてますか？）">
            <a:extLst>
              <a:ext uri="{FF2B5EF4-FFF2-40B4-BE49-F238E27FC236}">
                <a16:creationId xmlns:a16="http://schemas.microsoft.com/office/drawing/2014/main" id="{D7877537-EDF1-3CA3-688D-FAA652B2C926}"/>
              </a:ext>
            </a:extLst>
          </p:cNvPr>
          <p:cNvSpPr txBox="1"/>
          <p:nvPr/>
        </p:nvSpPr>
        <p:spPr>
          <a:xfrm>
            <a:off x="14024291" y="11122037"/>
            <a:ext cx="10853530"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sz="4800" dirty="0"/>
              <a:t>この番号をインデックスという</a:t>
            </a:r>
          </a:p>
          <a:p>
            <a:pPr algn="l"/>
            <a:r>
              <a:rPr lang="en-US" sz="4800" dirty="0"/>
              <a:t>インデックスは0から始まる</a:t>
            </a:r>
            <a:endParaRPr sz="4800" dirty="0"/>
          </a:p>
        </p:txBody>
      </p:sp>
    </p:spTree>
    <p:extLst>
      <p:ext uri="{BB962C8B-B14F-4D97-AF65-F5344CB8AC3E}">
        <p14:creationId xmlns:p14="http://schemas.microsoft.com/office/powerpoint/2010/main" val="42653435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567F2E7D-9C05-9BDE-87F9-EC9AE598F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119" y="1940796"/>
            <a:ext cx="17459761" cy="8228163"/>
          </a:xfrm>
          <a:prstGeom prst="rect">
            <a:avLst/>
          </a:prstGeom>
          <a:ln>
            <a:solidFill>
              <a:schemeClr val="tx1"/>
            </a:solidFill>
          </a:ln>
        </p:spPr>
      </p:pic>
      <p:sp>
        <p:nvSpPr>
          <p:cNvPr id="231" name="SpyderでMNISTデータを扱ってみよう"/>
          <p:cNvSpPr txBox="1"/>
          <p:nvPr/>
        </p:nvSpPr>
        <p:spPr>
          <a:xfrm>
            <a:off x="7417455" y="414207"/>
            <a:ext cx="9549089"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dirty="0" err="1"/>
              <a:t>MNISTデータを扱ってみよう</a:t>
            </a:r>
            <a:endParaRPr dirty="0"/>
          </a:p>
        </p:txBody>
      </p:sp>
      <p:sp>
        <p:nvSpPr>
          <p:cNvPr id="233" name="from keras.datasets import mnist…"/>
          <p:cNvSpPr txBox="1"/>
          <p:nvPr/>
        </p:nvSpPr>
        <p:spPr>
          <a:xfrm>
            <a:off x="4366547" y="10789659"/>
            <a:ext cx="15757519" cy="145680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rPr sz="4400"/>
              <a:t>from keras.datasets import mnist</a:t>
            </a:r>
          </a:p>
          <a:p>
            <a:pPr algn="l">
              <a:defRPr sz="3800"/>
            </a:pPr>
            <a:r>
              <a:rPr sz="4400"/>
              <a:t>(x_train, y_train), (x_test, y_test) = mnist.load_data()</a:t>
            </a:r>
          </a:p>
        </p:txBody>
      </p:sp>
      <p:sp>
        <p:nvSpPr>
          <p:cNvPr id="234" name="この2行をエディタに書き込んで実行してみよう"/>
          <p:cNvSpPr txBox="1"/>
          <p:nvPr/>
        </p:nvSpPr>
        <p:spPr>
          <a:xfrm>
            <a:off x="7084831" y="12583648"/>
            <a:ext cx="1021433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rPr dirty="0"/>
              <a:t>この2行を</a:t>
            </a:r>
            <a:r>
              <a:rPr lang="ja-JP" altLang="en-US"/>
              <a:t>セル</a:t>
            </a:r>
            <a:r>
              <a:rPr dirty="0" err="1"/>
              <a:t>に書き込んで実行してみよう</a:t>
            </a:r>
            <a:endParaRPr dirty="0"/>
          </a:p>
        </p:txBody>
      </p:sp>
      <p:sp>
        <p:nvSpPr>
          <p:cNvPr id="235" name="楕円"/>
          <p:cNvSpPr/>
          <p:nvPr/>
        </p:nvSpPr>
        <p:spPr>
          <a:xfrm>
            <a:off x="4366547" y="4465335"/>
            <a:ext cx="977037" cy="838200"/>
          </a:xfrm>
          <a:prstGeom prst="ellipse">
            <a:avLst/>
          </a:prstGeom>
          <a:ln w="889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pyderでMNISTデータを扱ってみよう"/>
          <p:cNvSpPr txBox="1"/>
          <p:nvPr/>
        </p:nvSpPr>
        <p:spPr>
          <a:xfrm>
            <a:off x="7176204" y="414207"/>
            <a:ext cx="10031592"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MNISTデータを扱ってみよう</a:t>
            </a:r>
          </a:p>
        </p:txBody>
      </p:sp>
      <p:sp>
        <p:nvSpPr>
          <p:cNvPr id="234" name="この2行をエディタに書き込んで実行してみよう"/>
          <p:cNvSpPr txBox="1"/>
          <p:nvPr/>
        </p:nvSpPr>
        <p:spPr>
          <a:xfrm>
            <a:off x="6365018" y="10868878"/>
            <a:ext cx="11653961"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000"/>
            </a:lvl1pPr>
          </a:lstStyle>
          <a:p>
            <a:r>
              <a:rPr lang="ja-JP" altLang="en-US"/>
              <a:t>実行すると</a:t>
            </a:r>
            <a:r>
              <a:rPr lang="en-US" altLang="ja-JP" dirty="0" err="1"/>
              <a:t>mnist</a:t>
            </a:r>
            <a:r>
              <a:rPr lang="ja-JP" altLang="en-US"/>
              <a:t>のデータがダウンロードされて</a:t>
            </a:r>
            <a:endParaRPr lang="en-US" altLang="ja-JP" dirty="0"/>
          </a:p>
          <a:p>
            <a:r>
              <a:rPr lang="ja-JP" altLang="en-US"/>
              <a:t>変数に代入されます</a:t>
            </a:r>
            <a:endParaRPr dirty="0"/>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6D03C5B0-E7E5-5CE6-78CA-D78A971BF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663" y="1995492"/>
            <a:ext cx="16768673" cy="8402683"/>
          </a:xfrm>
          <a:prstGeom prst="rect">
            <a:avLst/>
          </a:prstGeom>
          <a:ln>
            <a:solidFill>
              <a:schemeClr val="tx1"/>
            </a:solidFill>
          </a:ln>
        </p:spPr>
      </p:pic>
      <p:sp>
        <p:nvSpPr>
          <p:cNvPr id="235" name="楕円"/>
          <p:cNvSpPr/>
          <p:nvPr/>
        </p:nvSpPr>
        <p:spPr>
          <a:xfrm>
            <a:off x="5046382" y="4763508"/>
            <a:ext cx="14891514" cy="1776440"/>
          </a:xfrm>
          <a:prstGeom prst="ellipse">
            <a:avLst/>
          </a:prstGeom>
          <a:ln w="889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2662803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pyderでMNISTデータを扱ってみよう"/>
          <p:cNvSpPr txBox="1"/>
          <p:nvPr/>
        </p:nvSpPr>
        <p:spPr>
          <a:xfrm>
            <a:off x="6757827" y="414207"/>
            <a:ext cx="10868360"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a:t>ライブラリの色んな読み込み方</a:t>
            </a:r>
            <a:endParaRPr/>
          </a:p>
        </p:txBody>
      </p:sp>
      <p:sp>
        <p:nvSpPr>
          <p:cNvPr id="2" name="SpyderでMNISTデータを扱ってみよう">
            <a:extLst>
              <a:ext uri="{FF2B5EF4-FFF2-40B4-BE49-F238E27FC236}">
                <a16:creationId xmlns:a16="http://schemas.microsoft.com/office/drawing/2014/main" id="{18AAF208-C98D-D00A-9F76-266433787268}"/>
              </a:ext>
            </a:extLst>
          </p:cNvPr>
          <p:cNvSpPr txBox="1"/>
          <p:nvPr/>
        </p:nvSpPr>
        <p:spPr>
          <a:xfrm>
            <a:off x="1654354" y="2276137"/>
            <a:ext cx="4682372"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altLang="ja-JP"/>
              <a:t>import keras</a:t>
            </a:r>
            <a:endParaRPr/>
          </a:p>
        </p:txBody>
      </p:sp>
      <p:sp>
        <p:nvSpPr>
          <p:cNvPr id="3" name="SpyderでMNISTデータを扱ってみよう">
            <a:extLst>
              <a:ext uri="{FF2B5EF4-FFF2-40B4-BE49-F238E27FC236}">
                <a16:creationId xmlns:a16="http://schemas.microsoft.com/office/drawing/2014/main" id="{40BC6E5D-CFF4-A17F-D72F-091B49BC6554}"/>
              </a:ext>
            </a:extLst>
          </p:cNvPr>
          <p:cNvSpPr txBox="1"/>
          <p:nvPr/>
        </p:nvSpPr>
        <p:spPr>
          <a:xfrm>
            <a:off x="1654354" y="4000238"/>
            <a:ext cx="7588616" cy="1709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altLang="ja-JP"/>
              <a:t>import pandas as pd</a:t>
            </a:r>
          </a:p>
          <a:p>
            <a:pPr algn="l"/>
            <a:r>
              <a:rPr lang="en-US"/>
              <a:t>import numpy as np</a:t>
            </a:r>
            <a:endParaRPr/>
          </a:p>
        </p:txBody>
      </p:sp>
      <p:sp>
        <p:nvSpPr>
          <p:cNvPr id="4" name="SpyderでMNISTデータを扱ってみよう">
            <a:extLst>
              <a:ext uri="{FF2B5EF4-FFF2-40B4-BE49-F238E27FC236}">
                <a16:creationId xmlns:a16="http://schemas.microsoft.com/office/drawing/2014/main" id="{7E5EA89E-2F4B-8A5D-EA37-CFC8910F0909}"/>
              </a:ext>
            </a:extLst>
          </p:cNvPr>
          <p:cNvSpPr txBox="1"/>
          <p:nvPr/>
        </p:nvSpPr>
        <p:spPr>
          <a:xfrm>
            <a:off x="1409925" y="6776201"/>
            <a:ext cx="11035072"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altLang="ja-JP"/>
              <a:t>import matplotlib.pyplot as plt</a:t>
            </a:r>
            <a:endParaRPr/>
          </a:p>
        </p:txBody>
      </p:sp>
      <p:sp>
        <p:nvSpPr>
          <p:cNvPr id="5" name="SpyderでMNISTデータを扱ってみよう">
            <a:extLst>
              <a:ext uri="{FF2B5EF4-FFF2-40B4-BE49-F238E27FC236}">
                <a16:creationId xmlns:a16="http://schemas.microsoft.com/office/drawing/2014/main" id="{5F6D7F08-DA52-4FAC-92D0-90268E7061E7}"/>
              </a:ext>
            </a:extLst>
          </p:cNvPr>
          <p:cNvSpPr txBox="1"/>
          <p:nvPr/>
        </p:nvSpPr>
        <p:spPr>
          <a:xfrm>
            <a:off x="1262468" y="9544020"/>
            <a:ext cx="12232516"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pPr algn="l"/>
            <a:r>
              <a:rPr lang="en-US"/>
              <a:t>from keras.datasets import mnist</a:t>
            </a:r>
            <a:endParaRPr/>
          </a:p>
        </p:txBody>
      </p:sp>
      <p:sp>
        <p:nvSpPr>
          <p:cNvPr id="6" name="SpyderでMNISTデータを扱ってみよう">
            <a:extLst>
              <a:ext uri="{FF2B5EF4-FFF2-40B4-BE49-F238E27FC236}">
                <a16:creationId xmlns:a16="http://schemas.microsoft.com/office/drawing/2014/main" id="{AAF47719-4C60-EF9C-A93A-C14A1F1C012A}"/>
              </a:ext>
            </a:extLst>
          </p:cNvPr>
          <p:cNvSpPr txBox="1"/>
          <p:nvPr/>
        </p:nvSpPr>
        <p:spPr>
          <a:xfrm>
            <a:off x="9786694" y="2335964"/>
            <a:ext cx="4810612"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altLang="ja-JP" sz="4800"/>
              <a:t>keras</a:t>
            </a:r>
            <a:r>
              <a:rPr lang="ja-JP" altLang="en-US" sz="4800"/>
              <a:t>を読み込む</a:t>
            </a:r>
            <a:endParaRPr sz="4800"/>
          </a:p>
        </p:txBody>
      </p:sp>
      <p:sp>
        <p:nvSpPr>
          <p:cNvPr id="7" name="SpyderでMNISTデータを扱ってみよう">
            <a:extLst>
              <a:ext uri="{FF2B5EF4-FFF2-40B4-BE49-F238E27FC236}">
                <a16:creationId xmlns:a16="http://schemas.microsoft.com/office/drawing/2014/main" id="{87F51A44-840D-F697-8FFC-9AA7E2BF73BC}"/>
              </a:ext>
            </a:extLst>
          </p:cNvPr>
          <p:cNvSpPr txBox="1"/>
          <p:nvPr/>
        </p:nvSpPr>
        <p:spPr>
          <a:xfrm>
            <a:off x="12351218" y="3717623"/>
            <a:ext cx="11046293"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sz="4800"/>
              <a:t>pandasを読み込んでpdと省略して使う</a:t>
            </a:r>
            <a:endParaRPr sz="4800"/>
          </a:p>
        </p:txBody>
      </p:sp>
      <p:sp>
        <p:nvSpPr>
          <p:cNvPr id="9" name="SpyderでMNISTデータを扱ってみよう">
            <a:extLst>
              <a:ext uri="{FF2B5EF4-FFF2-40B4-BE49-F238E27FC236}">
                <a16:creationId xmlns:a16="http://schemas.microsoft.com/office/drawing/2014/main" id="{36CC9D51-92FE-EEDB-6156-53C0C09F044E}"/>
              </a:ext>
            </a:extLst>
          </p:cNvPr>
          <p:cNvSpPr txBox="1"/>
          <p:nvPr/>
        </p:nvSpPr>
        <p:spPr>
          <a:xfrm>
            <a:off x="12444997" y="4597560"/>
            <a:ext cx="10858743"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sz="4800"/>
              <a:t>numpyを読み込んでnpと省略して使う</a:t>
            </a:r>
            <a:endParaRPr sz="4800"/>
          </a:p>
        </p:txBody>
      </p:sp>
      <p:sp>
        <p:nvSpPr>
          <p:cNvPr id="10" name="SpyderでMNISTデータを扱ってみよう">
            <a:extLst>
              <a:ext uri="{FF2B5EF4-FFF2-40B4-BE49-F238E27FC236}">
                <a16:creationId xmlns:a16="http://schemas.microsoft.com/office/drawing/2014/main" id="{C5A2D7EF-A9D0-41D6-7E7F-41C0E5DD4DB8}"/>
              </a:ext>
            </a:extLst>
          </p:cNvPr>
          <p:cNvSpPr txBox="1"/>
          <p:nvPr/>
        </p:nvSpPr>
        <p:spPr>
          <a:xfrm>
            <a:off x="9269317" y="8157860"/>
            <a:ext cx="14329243"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sz="4800"/>
              <a:t>matplotlibのpyplotを読み込んでpltと省略して使う</a:t>
            </a:r>
            <a:endParaRPr sz="4800"/>
          </a:p>
        </p:txBody>
      </p:sp>
      <p:sp>
        <p:nvSpPr>
          <p:cNvPr id="11" name="SpyderでMNISTデータを扱ってみよう">
            <a:extLst>
              <a:ext uri="{FF2B5EF4-FFF2-40B4-BE49-F238E27FC236}">
                <a16:creationId xmlns:a16="http://schemas.microsoft.com/office/drawing/2014/main" id="{7AE83B0F-D11F-EC03-E308-019FBED46807}"/>
              </a:ext>
            </a:extLst>
          </p:cNvPr>
          <p:cNvSpPr txBox="1"/>
          <p:nvPr/>
        </p:nvSpPr>
        <p:spPr>
          <a:xfrm>
            <a:off x="10242671" y="10892570"/>
            <a:ext cx="11424602"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sz="4800"/>
              <a:t>kerasのdatasetsの中のmnistを読み込む</a:t>
            </a:r>
            <a:endParaRPr sz="4800"/>
          </a:p>
        </p:txBody>
      </p:sp>
    </p:spTree>
    <p:extLst>
      <p:ext uri="{BB962C8B-B14F-4D97-AF65-F5344CB8AC3E}">
        <p14:creationId xmlns:p14="http://schemas.microsoft.com/office/powerpoint/2010/main" val="287034264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85D75EB-33EC-4F29-9B27-ED40A90A7CDC}"/>
              </a:ext>
            </a:extLst>
          </p:cNvPr>
          <p:cNvSpPr txBox="1"/>
          <p:nvPr/>
        </p:nvSpPr>
        <p:spPr>
          <a:xfrm>
            <a:off x="1326631" y="6719502"/>
            <a:ext cx="1194878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72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医療</a:t>
            </a:r>
            <a:r>
              <a:rPr lang="ja-JP" altLang="en-US" sz="7200" dirty="0"/>
              <a:t>と</a:t>
            </a:r>
            <a:r>
              <a:rPr lang="en-US" altLang="ja-JP" sz="7200" dirty="0"/>
              <a:t>AI</a:t>
            </a:r>
            <a:r>
              <a:rPr lang="ja-JP" altLang="en-US" sz="7200" dirty="0"/>
              <a:t>・ビッグデータ応用</a:t>
            </a:r>
            <a:endParaRPr kumimoji="0" lang="ja-JP" altLang="en-US" sz="72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5" name="テキスト ボックス 4">
            <a:extLst>
              <a:ext uri="{FF2B5EF4-FFF2-40B4-BE49-F238E27FC236}">
                <a16:creationId xmlns:a16="http://schemas.microsoft.com/office/drawing/2014/main" id="{F6CA0180-8560-4A8B-A3EB-30B807F88BD9}"/>
              </a:ext>
            </a:extLst>
          </p:cNvPr>
          <p:cNvSpPr txBox="1"/>
          <p:nvPr/>
        </p:nvSpPr>
        <p:spPr>
          <a:xfrm>
            <a:off x="5638549" y="3077309"/>
            <a:ext cx="12567543"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dirty="0"/>
              <a:t>・</a:t>
            </a:r>
            <a:r>
              <a:rPr lang="en-US" altLang="ja-JP" sz="4400" dirty="0"/>
              <a:t>python</a:t>
            </a:r>
            <a:r>
              <a:rPr lang="ja-JP" altLang="en-US" sz="4400" dirty="0"/>
              <a:t>の基本</a:t>
            </a:r>
            <a:endParaRPr lang="en-US" altLang="ja-JP" sz="4400" dirty="0"/>
          </a:p>
          <a:p>
            <a:pPr marL="0" marR="0" indent="0" algn="l" defTabSz="825500" rtl="0" fontAlgn="auto" latinLnBrk="0" hangingPunct="0">
              <a:lnSpc>
                <a:spcPct val="100000"/>
              </a:lnSpc>
              <a:spcBef>
                <a:spcPts val="0"/>
              </a:spcBef>
              <a:spcAft>
                <a:spcPts val="0"/>
              </a:spcAft>
              <a:buClrTx/>
              <a:buSzTx/>
              <a:buFontTx/>
              <a:buNone/>
              <a:tabLst/>
            </a:pPr>
            <a:r>
              <a:rPr lang="ja-JP" altLang="en-US" sz="4400" dirty="0"/>
              <a:t>・機械学習とは（糖尿病データ、乳がんデータ）</a:t>
            </a:r>
            <a:endParaRPr lang="en-US" altLang="ja-JP" sz="4400" dirty="0"/>
          </a:p>
          <a:p>
            <a:pPr marL="0" marR="0" indent="0" algn="l" defTabSz="825500" rtl="0" fontAlgn="auto" latinLnBrk="0" hangingPunct="0">
              <a:lnSpc>
                <a:spcPct val="100000"/>
              </a:lnSpc>
              <a:spcBef>
                <a:spcPts val="0"/>
              </a:spcBef>
              <a:spcAft>
                <a:spcPts val="0"/>
              </a:spcAft>
              <a:buClrTx/>
              <a:buSzTx/>
              <a:buFontTx/>
              <a:buNone/>
              <a:tabLst/>
            </a:pPr>
            <a:r>
              <a:rPr lang="ja-JP" altLang="en-US" sz="4400" dirty="0"/>
              <a:t>・深層学習とは（肺のレントゲン画像）</a:t>
            </a:r>
            <a:endParaRPr lang="en-US" altLang="ja-JP" sz="4400" dirty="0"/>
          </a:p>
        </p:txBody>
      </p:sp>
      <p:sp>
        <p:nvSpPr>
          <p:cNvPr id="6" name="テキスト ボックス 5">
            <a:extLst>
              <a:ext uri="{FF2B5EF4-FFF2-40B4-BE49-F238E27FC236}">
                <a16:creationId xmlns:a16="http://schemas.microsoft.com/office/drawing/2014/main" id="{97284FD3-D245-495A-BAB0-DCDAAD982446}"/>
              </a:ext>
            </a:extLst>
          </p:cNvPr>
          <p:cNvSpPr txBox="1"/>
          <p:nvPr/>
        </p:nvSpPr>
        <p:spPr>
          <a:xfrm>
            <a:off x="1326631" y="1079386"/>
            <a:ext cx="1194878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72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医療</a:t>
            </a:r>
            <a:r>
              <a:rPr lang="ja-JP" altLang="en-US" sz="7200" dirty="0"/>
              <a:t>と</a:t>
            </a:r>
            <a:r>
              <a:rPr lang="en-US" altLang="ja-JP" sz="7200" dirty="0"/>
              <a:t>AI</a:t>
            </a:r>
            <a:r>
              <a:rPr lang="ja-JP" altLang="en-US" sz="7200" dirty="0"/>
              <a:t>・ビッグデータ入門</a:t>
            </a:r>
            <a:endParaRPr kumimoji="0" lang="ja-JP" altLang="en-US" sz="72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DB2481F4-E0A2-4459-A2B5-1362D5A06679}"/>
              </a:ext>
            </a:extLst>
          </p:cNvPr>
          <p:cNvSpPr txBox="1"/>
          <p:nvPr/>
        </p:nvSpPr>
        <p:spPr>
          <a:xfrm>
            <a:off x="5638549" y="8650283"/>
            <a:ext cx="12567543"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dirty="0"/>
              <a:t>深層学習</a:t>
            </a:r>
            <a:endParaRPr lang="en-US" altLang="ja-JP" sz="4400" dirty="0"/>
          </a:p>
          <a:p>
            <a:pPr marL="0" marR="0" indent="0" algn="l" defTabSz="825500" rtl="0" fontAlgn="auto" latinLnBrk="0" hangingPunct="0">
              <a:lnSpc>
                <a:spcPct val="100000"/>
              </a:lnSpc>
              <a:spcBef>
                <a:spcPts val="0"/>
              </a:spcBef>
              <a:spcAft>
                <a:spcPts val="0"/>
              </a:spcAft>
              <a:buClrTx/>
              <a:buSzTx/>
              <a:buFontTx/>
              <a:buNone/>
              <a:tabLst/>
            </a:pPr>
            <a:r>
              <a:rPr lang="ja-JP" altLang="en-US" sz="4400" dirty="0"/>
              <a:t>・</a:t>
            </a:r>
            <a:r>
              <a:rPr lang="en-US" altLang="ja-JP" sz="4400" dirty="0"/>
              <a:t>MLP</a:t>
            </a:r>
            <a:r>
              <a:rPr lang="ja-JP" altLang="en-US" sz="4400" dirty="0"/>
              <a:t>（多層パーセプトロン）</a:t>
            </a:r>
            <a:endParaRPr lang="en-US" altLang="ja-JP" sz="4400" dirty="0"/>
          </a:p>
          <a:p>
            <a:pPr marL="0" marR="0" indent="0" algn="l" defTabSz="825500" rtl="0" fontAlgn="auto" latinLnBrk="0" hangingPunct="0">
              <a:lnSpc>
                <a:spcPct val="100000"/>
              </a:lnSpc>
              <a:spcBef>
                <a:spcPts val="0"/>
              </a:spcBef>
              <a:spcAft>
                <a:spcPts val="0"/>
              </a:spcAft>
              <a:buClrTx/>
              <a:buSzTx/>
              <a:buFontTx/>
              <a:buNone/>
              <a:tabLst/>
            </a:pPr>
            <a:r>
              <a:rPr lang="ja-JP" altLang="en-US" sz="4400" dirty="0"/>
              <a:t>・</a:t>
            </a:r>
            <a:r>
              <a:rPr lang="en-US" altLang="ja-JP" sz="4400" dirty="0"/>
              <a:t>CNN</a:t>
            </a:r>
            <a:r>
              <a:rPr lang="ja-JP" altLang="en-US" sz="4400" dirty="0"/>
              <a:t>（畳み込みニューラルネットワーク）</a:t>
            </a:r>
            <a:endParaRPr lang="en-US" altLang="ja-JP" sz="4400" dirty="0"/>
          </a:p>
        </p:txBody>
      </p:sp>
      <p:sp>
        <p:nvSpPr>
          <p:cNvPr id="9" name="テキスト ボックス 8">
            <a:extLst>
              <a:ext uri="{FF2B5EF4-FFF2-40B4-BE49-F238E27FC236}">
                <a16:creationId xmlns:a16="http://schemas.microsoft.com/office/drawing/2014/main" id="{6E94B541-82DA-4EDB-87C2-58D2F471F718}"/>
              </a:ext>
            </a:extLst>
          </p:cNvPr>
          <p:cNvSpPr txBox="1"/>
          <p:nvPr/>
        </p:nvSpPr>
        <p:spPr>
          <a:xfrm>
            <a:off x="5638549" y="5575514"/>
            <a:ext cx="1256754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b="1" dirty="0"/>
              <a:t>体験してもらう（</a:t>
            </a:r>
            <a:r>
              <a:rPr lang="en-US" altLang="ja-JP" sz="4400" b="1" dirty="0"/>
              <a:t>ipynb</a:t>
            </a:r>
            <a:r>
              <a:rPr lang="ja-JP" altLang="en-US" sz="4400" b="1" dirty="0"/>
              <a:t>ファイルの実行メイン）</a:t>
            </a:r>
            <a:endParaRPr lang="en-US" altLang="ja-JP" sz="4400" b="1" dirty="0"/>
          </a:p>
        </p:txBody>
      </p:sp>
      <p:sp>
        <p:nvSpPr>
          <p:cNvPr id="10" name="テキスト ボックス 9">
            <a:extLst>
              <a:ext uri="{FF2B5EF4-FFF2-40B4-BE49-F238E27FC236}">
                <a16:creationId xmlns:a16="http://schemas.microsoft.com/office/drawing/2014/main" id="{0E518D9C-479B-4087-8796-A7AC960B9FB6}"/>
              </a:ext>
            </a:extLst>
          </p:cNvPr>
          <p:cNvSpPr txBox="1"/>
          <p:nvPr/>
        </p:nvSpPr>
        <p:spPr>
          <a:xfrm>
            <a:off x="5638548" y="11579917"/>
            <a:ext cx="13563852"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b="1" dirty="0"/>
              <a:t>理解してもらう（自分でタイピング、グループ演習）</a:t>
            </a:r>
            <a:endParaRPr lang="en-US" altLang="ja-JP" sz="4400" b="1"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04BA03A-AE76-8D39-C532-3B913F9E6B25}"/>
              </a:ext>
            </a:extLst>
          </p:cNvPr>
          <p:cNvSpPr/>
          <p:nvPr/>
        </p:nvSpPr>
        <p:spPr>
          <a:xfrm>
            <a:off x="1614863" y="5929355"/>
            <a:ext cx="7307212" cy="7130661"/>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 name="テキスト ボックス 3">
            <a:extLst>
              <a:ext uri="{FF2B5EF4-FFF2-40B4-BE49-F238E27FC236}">
                <a16:creationId xmlns:a16="http://schemas.microsoft.com/office/drawing/2014/main" id="{2284BBAA-CD97-353D-466D-D9CC09C7A1AB}"/>
              </a:ext>
            </a:extLst>
          </p:cNvPr>
          <p:cNvSpPr txBox="1"/>
          <p:nvPr/>
        </p:nvSpPr>
        <p:spPr>
          <a:xfrm>
            <a:off x="4097808" y="398348"/>
            <a:ext cx="16463008" cy="101566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from keras.datasets import </a:t>
            </a:r>
            <a:r>
              <a:rPr lang="ja-JP" altLang="en-US" sz="6000" dirty="0">
                <a:solidFill>
                  <a:srgbClr val="FF0000"/>
                </a:solidFill>
              </a:rPr>
              <a:t>mnist</a:t>
            </a:r>
          </a:p>
        </p:txBody>
      </p:sp>
      <p:sp>
        <p:nvSpPr>
          <p:cNvPr id="2" name="変数.shape：配列の形を調べる(numpy配列)">
            <a:extLst>
              <a:ext uri="{FF2B5EF4-FFF2-40B4-BE49-F238E27FC236}">
                <a16:creationId xmlns:a16="http://schemas.microsoft.com/office/drawing/2014/main" id="{C9CADBD9-F64D-2063-D3B6-1126EDD3E8A5}"/>
              </a:ext>
            </a:extLst>
          </p:cNvPr>
          <p:cNvSpPr txBox="1"/>
          <p:nvPr/>
        </p:nvSpPr>
        <p:spPr>
          <a:xfrm>
            <a:off x="4993350" y="1702013"/>
            <a:ext cx="15145172"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4400" dirty="0" err="1"/>
              <a:t>keras</a:t>
            </a:r>
            <a:r>
              <a:rPr lang="ja-JP" altLang="en-US" sz="4400" dirty="0"/>
              <a:t>の中の</a:t>
            </a:r>
            <a:r>
              <a:rPr lang="en-US" altLang="ja-JP" sz="4400" dirty="0"/>
              <a:t>datasets</a:t>
            </a:r>
            <a:r>
              <a:rPr lang="ja-JP" altLang="en-US" sz="4400" dirty="0"/>
              <a:t>の中の</a:t>
            </a:r>
            <a:r>
              <a:rPr lang="en-US" altLang="ja-JP" sz="4400" dirty="0" err="1"/>
              <a:t>mnist</a:t>
            </a:r>
            <a:r>
              <a:rPr lang="ja-JP" altLang="en-US" sz="4400" dirty="0"/>
              <a:t>という関数を読み込む</a:t>
            </a:r>
            <a:endParaRPr lang="en-US" altLang="ja-JP" sz="4400" dirty="0"/>
          </a:p>
        </p:txBody>
      </p:sp>
      <p:sp>
        <p:nvSpPr>
          <p:cNvPr id="7" name="変数.shape：配列の形を調べる(numpy配列)">
            <a:extLst>
              <a:ext uri="{FF2B5EF4-FFF2-40B4-BE49-F238E27FC236}">
                <a16:creationId xmlns:a16="http://schemas.microsoft.com/office/drawing/2014/main" id="{F3118C4C-75F8-B58A-6475-24E234AAD634}"/>
              </a:ext>
            </a:extLst>
          </p:cNvPr>
          <p:cNvSpPr txBox="1"/>
          <p:nvPr/>
        </p:nvSpPr>
        <p:spPr>
          <a:xfrm>
            <a:off x="4368382" y="5071603"/>
            <a:ext cx="1800173"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4400" dirty="0" err="1"/>
              <a:t>keras</a:t>
            </a:r>
            <a:endParaRPr lang="en-US" sz="4400" dirty="0"/>
          </a:p>
        </p:txBody>
      </p:sp>
      <p:sp>
        <p:nvSpPr>
          <p:cNvPr id="9" name="変数.shape：配列の形を調べる(numpy配列)">
            <a:extLst>
              <a:ext uri="{FF2B5EF4-FFF2-40B4-BE49-F238E27FC236}">
                <a16:creationId xmlns:a16="http://schemas.microsoft.com/office/drawing/2014/main" id="{314BB169-07DA-727C-EE69-3C9124CFD636}"/>
              </a:ext>
            </a:extLst>
          </p:cNvPr>
          <p:cNvSpPr txBox="1"/>
          <p:nvPr/>
        </p:nvSpPr>
        <p:spPr>
          <a:xfrm>
            <a:off x="2073808" y="6564492"/>
            <a:ext cx="143789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layers</a:t>
            </a:r>
            <a:endParaRPr lang="en-US" sz="3200" dirty="0"/>
          </a:p>
        </p:txBody>
      </p:sp>
      <p:sp>
        <p:nvSpPr>
          <p:cNvPr id="10" name="正方形/長方形 9">
            <a:extLst>
              <a:ext uri="{FF2B5EF4-FFF2-40B4-BE49-F238E27FC236}">
                <a16:creationId xmlns:a16="http://schemas.microsoft.com/office/drawing/2014/main" id="{0CC6E386-9C1D-CEAD-733A-ED039A34E7D5}"/>
              </a:ext>
            </a:extLst>
          </p:cNvPr>
          <p:cNvSpPr/>
          <p:nvPr/>
        </p:nvSpPr>
        <p:spPr>
          <a:xfrm>
            <a:off x="3977265" y="7958212"/>
            <a:ext cx="4037656"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変数.shape：配列の形を調べる(numpy配列)">
            <a:extLst>
              <a:ext uri="{FF2B5EF4-FFF2-40B4-BE49-F238E27FC236}">
                <a16:creationId xmlns:a16="http://schemas.microsoft.com/office/drawing/2014/main" id="{CC622C5F-3981-97BA-F7F8-BA7B5AFA3C91}"/>
              </a:ext>
            </a:extLst>
          </p:cNvPr>
          <p:cNvSpPr txBox="1"/>
          <p:nvPr/>
        </p:nvSpPr>
        <p:spPr>
          <a:xfrm>
            <a:off x="1841929" y="8429320"/>
            <a:ext cx="2016578"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datasets</a:t>
            </a:r>
            <a:endParaRPr lang="en-US" sz="3200" dirty="0"/>
          </a:p>
        </p:txBody>
      </p:sp>
      <p:sp>
        <p:nvSpPr>
          <p:cNvPr id="13" name="変数.shape：配列の形を調べる(numpy配列)">
            <a:extLst>
              <a:ext uri="{FF2B5EF4-FFF2-40B4-BE49-F238E27FC236}">
                <a16:creationId xmlns:a16="http://schemas.microsoft.com/office/drawing/2014/main" id="{3F953335-5F9F-9DB9-E907-20540A78CEDF}"/>
              </a:ext>
            </a:extLst>
          </p:cNvPr>
          <p:cNvSpPr txBox="1"/>
          <p:nvPr/>
        </p:nvSpPr>
        <p:spPr>
          <a:xfrm>
            <a:off x="4118074" y="8120788"/>
            <a:ext cx="1325684"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mnist</a:t>
            </a:r>
            <a:endParaRPr lang="en-US" sz="3200" dirty="0"/>
          </a:p>
        </p:txBody>
      </p:sp>
      <p:sp>
        <p:nvSpPr>
          <p:cNvPr id="14" name="変数.shape：配列の形を調べる(numpy配列)">
            <a:extLst>
              <a:ext uri="{FF2B5EF4-FFF2-40B4-BE49-F238E27FC236}">
                <a16:creationId xmlns:a16="http://schemas.microsoft.com/office/drawing/2014/main" id="{5966D14E-9DB8-D7B0-0493-6AE5B2F93FEA}"/>
              </a:ext>
            </a:extLst>
          </p:cNvPr>
          <p:cNvSpPr txBox="1"/>
          <p:nvPr/>
        </p:nvSpPr>
        <p:spPr>
          <a:xfrm>
            <a:off x="10338138" y="5732653"/>
            <a:ext cx="102657"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endParaRPr lang="en-US" sz="4400" dirty="0"/>
          </a:p>
        </p:txBody>
      </p:sp>
      <p:sp>
        <p:nvSpPr>
          <p:cNvPr id="17" name="変数.shape：配列の形を調べる(numpy配列)">
            <a:extLst>
              <a:ext uri="{FF2B5EF4-FFF2-40B4-BE49-F238E27FC236}">
                <a16:creationId xmlns:a16="http://schemas.microsoft.com/office/drawing/2014/main" id="{B0A58E3B-2464-F989-36AC-F714B599EA0E}"/>
              </a:ext>
            </a:extLst>
          </p:cNvPr>
          <p:cNvSpPr txBox="1"/>
          <p:nvPr/>
        </p:nvSpPr>
        <p:spPr>
          <a:xfrm>
            <a:off x="1937878" y="10244596"/>
            <a:ext cx="169918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models</a:t>
            </a:r>
            <a:endParaRPr lang="en-US" sz="3200" dirty="0"/>
          </a:p>
        </p:txBody>
      </p:sp>
      <p:sp>
        <p:nvSpPr>
          <p:cNvPr id="19" name="変数.shape：配列の形を調べる(numpy配列)">
            <a:extLst>
              <a:ext uri="{FF2B5EF4-FFF2-40B4-BE49-F238E27FC236}">
                <a16:creationId xmlns:a16="http://schemas.microsoft.com/office/drawing/2014/main" id="{4B160380-E702-B195-E2D2-34BCEB3AFB99}"/>
              </a:ext>
            </a:extLst>
          </p:cNvPr>
          <p:cNvSpPr txBox="1"/>
          <p:nvPr/>
        </p:nvSpPr>
        <p:spPr>
          <a:xfrm>
            <a:off x="5616037" y="8117444"/>
            <a:ext cx="1710405"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cifar10</a:t>
            </a:r>
          </a:p>
        </p:txBody>
      </p:sp>
      <p:sp>
        <p:nvSpPr>
          <p:cNvPr id="20" name="変数.shape：配列の形を調べる(numpy配列)">
            <a:extLst>
              <a:ext uri="{FF2B5EF4-FFF2-40B4-BE49-F238E27FC236}">
                <a16:creationId xmlns:a16="http://schemas.microsoft.com/office/drawing/2014/main" id="{7B426E9B-904F-F290-24DA-5E1AF8589339}"/>
              </a:ext>
            </a:extLst>
          </p:cNvPr>
          <p:cNvSpPr txBox="1"/>
          <p:nvPr/>
        </p:nvSpPr>
        <p:spPr>
          <a:xfrm>
            <a:off x="4118074" y="8811244"/>
            <a:ext cx="3169137"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fashion_mnist</a:t>
            </a:r>
          </a:p>
        </p:txBody>
      </p:sp>
      <p:sp>
        <p:nvSpPr>
          <p:cNvPr id="26" name="変数.shape：配列の形を調べる(numpy配列)">
            <a:extLst>
              <a:ext uri="{FF2B5EF4-FFF2-40B4-BE49-F238E27FC236}">
                <a16:creationId xmlns:a16="http://schemas.microsoft.com/office/drawing/2014/main" id="{5815B664-B9BF-5100-5E02-FE25C09FB7A3}"/>
              </a:ext>
            </a:extLst>
          </p:cNvPr>
          <p:cNvSpPr txBox="1"/>
          <p:nvPr/>
        </p:nvSpPr>
        <p:spPr>
          <a:xfrm>
            <a:off x="2239692" y="11594084"/>
            <a:ext cx="102111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utils</a:t>
            </a:r>
            <a:endParaRPr lang="en-US" sz="3200" dirty="0"/>
          </a:p>
        </p:txBody>
      </p:sp>
      <p:sp>
        <p:nvSpPr>
          <p:cNvPr id="28" name="変数.shape：配列の形を調べる(numpy配列)">
            <a:extLst>
              <a:ext uri="{FF2B5EF4-FFF2-40B4-BE49-F238E27FC236}">
                <a16:creationId xmlns:a16="http://schemas.microsoft.com/office/drawing/2014/main" id="{9BDE8FDB-1B53-1269-8696-D53A4E4790F9}"/>
              </a:ext>
            </a:extLst>
          </p:cNvPr>
          <p:cNvSpPr txBox="1"/>
          <p:nvPr/>
        </p:nvSpPr>
        <p:spPr>
          <a:xfrm>
            <a:off x="2426957" y="12352282"/>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nvGrpSpPr>
          <p:cNvPr id="34" name="グループ化 33">
            <a:extLst>
              <a:ext uri="{FF2B5EF4-FFF2-40B4-BE49-F238E27FC236}">
                <a16:creationId xmlns:a16="http://schemas.microsoft.com/office/drawing/2014/main" id="{FF1A9BB3-0671-4A72-775D-B71CFE14C344}"/>
              </a:ext>
            </a:extLst>
          </p:cNvPr>
          <p:cNvGrpSpPr/>
          <p:nvPr/>
        </p:nvGrpSpPr>
        <p:grpSpPr>
          <a:xfrm>
            <a:off x="3946304" y="6149574"/>
            <a:ext cx="4602312" cy="1537253"/>
            <a:chOff x="3528860" y="6149574"/>
            <a:chExt cx="4602312" cy="1537253"/>
          </a:xfrm>
        </p:grpSpPr>
        <p:sp>
          <p:nvSpPr>
            <p:cNvPr id="8" name="正方形/長方形 7">
              <a:extLst>
                <a:ext uri="{FF2B5EF4-FFF2-40B4-BE49-F238E27FC236}">
                  <a16:creationId xmlns:a16="http://schemas.microsoft.com/office/drawing/2014/main" id="{618E6E45-59E7-4548-85B3-388529240B89}"/>
                </a:ext>
              </a:extLst>
            </p:cNvPr>
            <p:cNvSpPr/>
            <p:nvPr/>
          </p:nvSpPr>
          <p:spPr>
            <a:xfrm>
              <a:off x="3528860" y="6149574"/>
              <a:ext cx="4602312"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変数.shape：配列の形を調べる(numpy配列)">
              <a:extLst>
                <a:ext uri="{FF2B5EF4-FFF2-40B4-BE49-F238E27FC236}">
                  <a16:creationId xmlns:a16="http://schemas.microsoft.com/office/drawing/2014/main" id="{3B6E6050-F071-F463-9832-1BFCB1F9D54F}"/>
                </a:ext>
              </a:extLst>
            </p:cNvPr>
            <p:cNvSpPr txBox="1"/>
            <p:nvPr/>
          </p:nvSpPr>
          <p:spPr>
            <a:xfrm>
              <a:off x="3655174" y="6288722"/>
              <a:ext cx="1474763"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Dense</a:t>
              </a:r>
              <a:endParaRPr lang="en-US" sz="3200" dirty="0"/>
            </a:p>
          </p:txBody>
        </p:sp>
        <p:sp>
          <p:nvSpPr>
            <p:cNvPr id="21" name="変数.shape：配列の形を調べる(numpy配列)">
              <a:extLst>
                <a:ext uri="{FF2B5EF4-FFF2-40B4-BE49-F238E27FC236}">
                  <a16:creationId xmlns:a16="http://schemas.microsoft.com/office/drawing/2014/main" id="{4331F7E4-B5DE-C101-8528-62DEFBD3F534}"/>
                </a:ext>
              </a:extLst>
            </p:cNvPr>
            <p:cNvSpPr txBox="1"/>
            <p:nvPr/>
          </p:nvSpPr>
          <p:spPr>
            <a:xfrm>
              <a:off x="3667805" y="6959777"/>
              <a:ext cx="1816203"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Conv2d</a:t>
              </a:r>
            </a:p>
          </p:txBody>
        </p:sp>
        <p:sp>
          <p:nvSpPr>
            <p:cNvPr id="22" name="変数.shape：配列の形を調べる(numpy配列)">
              <a:extLst>
                <a:ext uri="{FF2B5EF4-FFF2-40B4-BE49-F238E27FC236}">
                  <a16:creationId xmlns:a16="http://schemas.microsoft.com/office/drawing/2014/main" id="{8D2C59BD-AEA4-6E51-E782-7FE37189E6E7}"/>
                </a:ext>
              </a:extLst>
            </p:cNvPr>
            <p:cNvSpPr txBox="1"/>
            <p:nvPr/>
          </p:nvSpPr>
          <p:spPr>
            <a:xfrm>
              <a:off x="5235457" y="6280347"/>
              <a:ext cx="1930016"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Dropout</a:t>
              </a:r>
              <a:endParaRPr lang="en-US" sz="3200" dirty="0"/>
            </a:p>
          </p:txBody>
        </p:sp>
        <p:sp>
          <p:nvSpPr>
            <p:cNvPr id="23" name="変数.shape：配列の形を調べる(numpy配列)">
              <a:extLst>
                <a:ext uri="{FF2B5EF4-FFF2-40B4-BE49-F238E27FC236}">
                  <a16:creationId xmlns:a16="http://schemas.microsoft.com/office/drawing/2014/main" id="{7C728BA4-927F-0683-FF2C-22D1432FED2C}"/>
                </a:ext>
              </a:extLst>
            </p:cNvPr>
            <p:cNvSpPr txBox="1"/>
            <p:nvPr/>
          </p:nvSpPr>
          <p:spPr>
            <a:xfrm>
              <a:off x="5557955" y="6963249"/>
              <a:ext cx="1630254"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Flatten</a:t>
              </a:r>
              <a:endParaRPr lang="en-US" sz="3200" dirty="0"/>
            </a:p>
          </p:txBody>
        </p:sp>
        <p:sp>
          <p:nvSpPr>
            <p:cNvPr id="29" name="変数.shape：配列の形を調べる(numpy配列)">
              <a:extLst>
                <a:ext uri="{FF2B5EF4-FFF2-40B4-BE49-F238E27FC236}">
                  <a16:creationId xmlns:a16="http://schemas.microsoft.com/office/drawing/2014/main" id="{EBDA3516-6188-57F3-341C-759A68C661F8}"/>
                </a:ext>
              </a:extLst>
            </p:cNvPr>
            <p:cNvSpPr txBox="1"/>
            <p:nvPr/>
          </p:nvSpPr>
          <p:spPr>
            <a:xfrm>
              <a:off x="7262156" y="7038950"/>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sp>
        <p:nvSpPr>
          <p:cNvPr id="30" name="変数.shape：配列の形を調べる(numpy配列)">
            <a:extLst>
              <a:ext uri="{FF2B5EF4-FFF2-40B4-BE49-F238E27FC236}">
                <a16:creationId xmlns:a16="http://schemas.microsoft.com/office/drawing/2014/main" id="{FC68FF9B-1779-5D4F-B005-75952502BC48}"/>
              </a:ext>
            </a:extLst>
          </p:cNvPr>
          <p:cNvSpPr txBox="1"/>
          <p:nvPr/>
        </p:nvSpPr>
        <p:spPr>
          <a:xfrm>
            <a:off x="7345986" y="8833669"/>
            <a:ext cx="66893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700"/>
            </a:lvl1pPr>
          </a:lstStyle>
          <a:p>
            <a:r>
              <a:rPr lang="en-US" sz="3200" dirty="0"/>
              <a:t>...</a:t>
            </a:r>
          </a:p>
        </p:txBody>
      </p:sp>
      <p:grpSp>
        <p:nvGrpSpPr>
          <p:cNvPr id="35" name="グループ化 34">
            <a:extLst>
              <a:ext uri="{FF2B5EF4-FFF2-40B4-BE49-F238E27FC236}">
                <a16:creationId xmlns:a16="http://schemas.microsoft.com/office/drawing/2014/main" id="{3B48BED2-0FF3-3CB7-2807-9E6047DF8E2C}"/>
              </a:ext>
            </a:extLst>
          </p:cNvPr>
          <p:cNvGrpSpPr/>
          <p:nvPr/>
        </p:nvGrpSpPr>
        <p:grpSpPr>
          <a:xfrm>
            <a:off x="3960076" y="9773488"/>
            <a:ext cx="3424058" cy="1537253"/>
            <a:chOff x="3741415" y="9773488"/>
            <a:chExt cx="3424058" cy="1537253"/>
          </a:xfrm>
        </p:grpSpPr>
        <p:sp>
          <p:nvSpPr>
            <p:cNvPr id="16" name="正方形/長方形 15">
              <a:extLst>
                <a:ext uri="{FF2B5EF4-FFF2-40B4-BE49-F238E27FC236}">
                  <a16:creationId xmlns:a16="http://schemas.microsoft.com/office/drawing/2014/main" id="{C261B819-4D74-BF49-DDC5-45CC978DB239}"/>
                </a:ext>
              </a:extLst>
            </p:cNvPr>
            <p:cNvSpPr/>
            <p:nvPr/>
          </p:nvSpPr>
          <p:spPr>
            <a:xfrm>
              <a:off x="3741415" y="9773488"/>
              <a:ext cx="3424058"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変数.shape：配列の形を調べる(numpy配列)">
              <a:extLst>
                <a:ext uri="{FF2B5EF4-FFF2-40B4-BE49-F238E27FC236}">
                  <a16:creationId xmlns:a16="http://schemas.microsoft.com/office/drawing/2014/main" id="{715409B7-383A-9BE7-F468-22E22A79A797}"/>
                </a:ext>
              </a:extLst>
            </p:cNvPr>
            <p:cNvSpPr txBox="1"/>
            <p:nvPr/>
          </p:nvSpPr>
          <p:spPr>
            <a:xfrm>
              <a:off x="3900144" y="9866733"/>
              <a:ext cx="2418932"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Sequential</a:t>
              </a:r>
              <a:endParaRPr lang="en-US" sz="3200" dirty="0"/>
            </a:p>
          </p:txBody>
        </p:sp>
        <p:sp>
          <p:nvSpPr>
            <p:cNvPr id="24" name="変数.shape：配列の形を調べる(numpy配列)">
              <a:extLst>
                <a:ext uri="{FF2B5EF4-FFF2-40B4-BE49-F238E27FC236}">
                  <a16:creationId xmlns:a16="http://schemas.microsoft.com/office/drawing/2014/main" id="{720FBD77-874F-CE73-623B-C9CEC42A6278}"/>
                </a:ext>
              </a:extLst>
            </p:cNvPr>
            <p:cNvSpPr txBox="1"/>
            <p:nvPr/>
          </p:nvSpPr>
          <p:spPr>
            <a:xfrm>
              <a:off x="3918470" y="10612000"/>
              <a:ext cx="2316340"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functional</a:t>
              </a:r>
            </a:p>
          </p:txBody>
        </p:sp>
        <p:sp>
          <p:nvSpPr>
            <p:cNvPr id="31" name="変数.shape：配列の形を調べる(numpy配列)">
              <a:extLst>
                <a:ext uri="{FF2B5EF4-FFF2-40B4-BE49-F238E27FC236}">
                  <a16:creationId xmlns:a16="http://schemas.microsoft.com/office/drawing/2014/main" id="{B8AFE524-6AB5-3B6A-3C5E-BE6A2A136671}"/>
                </a:ext>
              </a:extLst>
            </p:cNvPr>
            <p:cNvSpPr txBox="1"/>
            <p:nvPr/>
          </p:nvSpPr>
          <p:spPr>
            <a:xfrm>
              <a:off x="6365361" y="10659379"/>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grpSp>
        <p:nvGrpSpPr>
          <p:cNvPr id="36" name="グループ化 35">
            <a:extLst>
              <a:ext uri="{FF2B5EF4-FFF2-40B4-BE49-F238E27FC236}">
                <a16:creationId xmlns:a16="http://schemas.microsoft.com/office/drawing/2014/main" id="{0233481B-86BD-6BE7-9740-CAE0560D3746}"/>
              </a:ext>
            </a:extLst>
          </p:cNvPr>
          <p:cNvGrpSpPr/>
          <p:nvPr/>
        </p:nvGrpSpPr>
        <p:grpSpPr>
          <a:xfrm>
            <a:off x="3952334" y="11506023"/>
            <a:ext cx="4288174" cy="889122"/>
            <a:chOff x="3057812" y="11506023"/>
            <a:chExt cx="4288174" cy="889122"/>
          </a:xfrm>
        </p:grpSpPr>
        <p:sp>
          <p:nvSpPr>
            <p:cNvPr id="25" name="正方形/長方形 24">
              <a:extLst>
                <a:ext uri="{FF2B5EF4-FFF2-40B4-BE49-F238E27FC236}">
                  <a16:creationId xmlns:a16="http://schemas.microsoft.com/office/drawing/2014/main" id="{3D13F977-9BF8-9F4E-25C1-755033FB8247}"/>
                </a:ext>
              </a:extLst>
            </p:cNvPr>
            <p:cNvSpPr/>
            <p:nvPr/>
          </p:nvSpPr>
          <p:spPr>
            <a:xfrm>
              <a:off x="3057812" y="11506023"/>
              <a:ext cx="4288174" cy="889122"/>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7" name="変数.shape：配列の形を調べる(numpy配列)">
              <a:extLst>
                <a:ext uri="{FF2B5EF4-FFF2-40B4-BE49-F238E27FC236}">
                  <a16:creationId xmlns:a16="http://schemas.microsoft.com/office/drawing/2014/main" id="{133A2AAE-F8F0-C07B-8470-1686540EC40E}"/>
                </a:ext>
              </a:extLst>
            </p:cNvPr>
            <p:cNvSpPr txBox="1"/>
            <p:nvPr/>
          </p:nvSpPr>
          <p:spPr>
            <a:xfrm>
              <a:off x="3211397" y="11619545"/>
              <a:ext cx="3217227"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to_categorical</a:t>
              </a:r>
              <a:endParaRPr lang="en-US" sz="3200" dirty="0"/>
            </a:p>
          </p:txBody>
        </p:sp>
        <p:sp>
          <p:nvSpPr>
            <p:cNvPr id="32" name="変数.shape：配列の形を調べる(numpy配列)">
              <a:extLst>
                <a:ext uri="{FF2B5EF4-FFF2-40B4-BE49-F238E27FC236}">
                  <a16:creationId xmlns:a16="http://schemas.microsoft.com/office/drawing/2014/main" id="{2B4B0AC5-4C5C-0B19-1853-781B52446DB9}"/>
                </a:ext>
              </a:extLst>
            </p:cNvPr>
            <p:cNvSpPr txBox="1"/>
            <p:nvPr/>
          </p:nvSpPr>
          <p:spPr>
            <a:xfrm>
              <a:off x="6586760" y="11706954"/>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sp>
        <p:nvSpPr>
          <p:cNvPr id="33" name="変数.shape：配列の形を調べる(numpy配列)">
            <a:extLst>
              <a:ext uri="{FF2B5EF4-FFF2-40B4-BE49-F238E27FC236}">
                <a16:creationId xmlns:a16="http://schemas.microsoft.com/office/drawing/2014/main" id="{43B2C73A-C316-9A60-7419-203FE5095889}"/>
              </a:ext>
            </a:extLst>
          </p:cNvPr>
          <p:cNvSpPr txBox="1"/>
          <p:nvPr/>
        </p:nvSpPr>
        <p:spPr>
          <a:xfrm>
            <a:off x="5561679" y="12328102"/>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spTree>
    <p:extLst>
      <p:ext uri="{BB962C8B-B14F-4D97-AF65-F5344CB8AC3E}">
        <p14:creationId xmlns:p14="http://schemas.microsoft.com/office/powerpoint/2010/main" val="10135833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04BA03A-AE76-8D39-C532-3B913F9E6B25}"/>
              </a:ext>
            </a:extLst>
          </p:cNvPr>
          <p:cNvSpPr/>
          <p:nvPr/>
        </p:nvSpPr>
        <p:spPr>
          <a:xfrm>
            <a:off x="1614863" y="5929355"/>
            <a:ext cx="7307212" cy="7130661"/>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 name="テキスト ボックス 3">
            <a:extLst>
              <a:ext uri="{FF2B5EF4-FFF2-40B4-BE49-F238E27FC236}">
                <a16:creationId xmlns:a16="http://schemas.microsoft.com/office/drawing/2014/main" id="{2284BBAA-CD97-353D-466D-D9CC09C7A1AB}"/>
              </a:ext>
            </a:extLst>
          </p:cNvPr>
          <p:cNvSpPr txBox="1"/>
          <p:nvPr/>
        </p:nvSpPr>
        <p:spPr>
          <a:xfrm>
            <a:off x="4097808" y="398348"/>
            <a:ext cx="16463008" cy="101566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from keras.datasets import </a:t>
            </a:r>
            <a:r>
              <a:rPr lang="ja-JP" altLang="en-US" sz="6000" dirty="0">
                <a:solidFill>
                  <a:srgbClr val="FF0000"/>
                </a:solidFill>
              </a:rPr>
              <a:t>mnist</a:t>
            </a:r>
          </a:p>
        </p:txBody>
      </p:sp>
      <p:sp>
        <p:nvSpPr>
          <p:cNvPr id="2" name="変数.shape：配列の形を調べる(numpy配列)">
            <a:extLst>
              <a:ext uri="{FF2B5EF4-FFF2-40B4-BE49-F238E27FC236}">
                <a16:creationId xmlns:a16="http://schemas.microsoft.com/office/drawing/2014/main" id="{C9CADBD9-F64D-2063-D3B6-1126EDD3E8A5}"/>
              </a:ext>
            </a:extLst>
          </p:cNvPr>
          <p:cNvSpPr txBox="1"/>
          <p:nvPr/>
        </p:nvSpPr>
        <p:spPr>
          <a:xfrm>
            <a:off x="4993350" y="1702013"/>
            <a:ext cx="15145172"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4400" dirty="0" err="1"/>
              <a:t>keras</a:t>
            </a:r>
            <a:r>
              <a:rPr lang="ja-JP" altLang="en-US" sz="4400" dirty="0"/>
              <a:t>の中の</a:t>
            </a:r>
            <a:r>
              <a:rPr lang="en-US" altLang="ja-JP" sz="4400" dirty="0"/>
              <a:t>datasets</a:t>
            </a:r>
            <a:r>
              <a:rPr lang="ja-JP" altLang="en-US" sz="4400" dirty="0"/>
              <a:t>の中の</a:t>
            </a:r>
            <a:r>
              <a:rPr lang="en-US" altLang="ja-JP" sz="4400" dirty="0" err="1"/>
              <a:t>mnist</a:t>
            </a:r>
            <a:r>
              <a:rPr lang="ja-JP" altLang="en-US" sz="4400" dirty="0"/>
              <a:t>という関数を読み込む</a:t>
            </a:r>
            <a:endParaRPr lang="en-US" altLang="ja-JP" sz="4400" dirty="0"/>
          </a:p>
        </p:txBody>
      </p:sp>
      <p:sp>
        <p:nvSpPr>
          <p:cNvPr id="7" name="変数.shape：配列の形を調べる(numpy配列)">
            <a:extLst>
              <a:ext uri="{FF2B5EF4-FFF2-40B4-BE49-F238E27FC236}">
                <a16:creationId xmlns:a16="http://schemas.microsoft.com/office/drawing/2014/main" id="{F3118C4C-75F8-B58A-6475-24E234AAD634}"/>
              </a:ext>
            </a:extLst>
          </p:cNvPr>
          <p:cNvSpPr txBox="1"/>
          <p:nvPr/>
        </p:nvSpPr>
        <p:spPr>
          <a:xfrm>
            <a:off x="4368382" y="5071603"/>
            <a:ext cx="1800173"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4400" dirty="0" err="1"/>
              <a:t>keras</a:t>
            </a:r>
            <a:endParaRPr lang="en-US" sz="4400" dirty="0"/>
          </a:p>
        </p:txBody>
      </p:sp>
      <p:sp>
        <p:nvSpPr>
          <p:cNvPr id="9" name="変数.shape：配列の形を調べる(numpy配列)">
            <a:extLst>
              <a:ext uri="{FF2B5EF4-FFF2-40B4-BE49-F238E27FC236}">
                <a16:creationId xmlns:a16="http://schemas.microsoft.com/office/drawing/2014/main" id="{314BB169-07DA-727C-EE69-3C9124CFD636}"/>
              </a:ext>
            </a:extLst>
          </p:cNvPr>
          <p:cNvSpPr txBox="1"/>
          <p:nvPr/>
        </p:nvSpPr>
        <p:spPr>
          <a:xfrm>
            <a:off x="2073808" y="6564492"/>
            <a:ext cx="143789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layers</a:t>
            </a:r>
            <a:endParaRPr lang="en-US" sz="3200" dirty="0"/>
          </a:p>
        </p:txBody>
      </p:sp>
      <p:sp>
        <p:nvSpPr>
          <p:cNvPr id="10" name="正方形/長方形 9">
            <a:extLst>
              <a:ext uri="{FF2B5EF4-FFF2-40B4-BE49-F238E27FC236}">
                <a16:creationId xmlns:a16="http://schemas.microsoft.com/office/drawing/2014/main" id="{0CC6E386-9C1D-CEAD-733A-ED039A34E7D5}"/>
              </a:ext>
            </a:extLst>
          </p:cNvPr>
          <p:cNvSpPr/>
          <p:nvPr/>
        </p:nvSpPr>
        <p:spPr>
          <a:xfrm>
            <a:off x="3977265" y="7958212"/>
            <a:ext cx="4037656"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変数.shape：配列の形を調べる(numpy配列)">
            <a:extLst>
              <a:ext uri="{FF2B5EF4-FFF2-40B4-BE49-F238E27FC236}">
                <a16:creationId xmlns:a16="http://schemas.microsoft.com/office/drawing/2014/main" id="{CC622C5F-3981-97BA-F7F8-BA7B5AFA3C91}"/>
              </a:ext>
            </a:extLst>
          </p:cNvPr>
          <p:cNvSpPr txBox="1"/>
          <p:nvPr/>
        </p:nvSpPr>
        <p:spPr>
          <a:xfrm>
            <a:off x="1841929" y="8429320"/>
            <a:ext cx="2016578"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datasets</a:t>
            </a:r>
            <a:endParaRPr lang="en-US" sz="3200" dirty="0"/>
          </a:p>
        </p:txBody>
      </p:sp>
      <p:sp>
        <p:nvSpPr>
          <p:cNvPr id="13" name="変数.shape：配列の形を調べる(numpy配列)">
            <a:extLst>
              <a:ext uri="{FF2B5EF4-FFF2-40B4-BE49-F238E27FC236}">
                <a16:creationId xmlns:a16="http://schemas.microsoft.com/office/drawing/2014/main" id="{3F953335-5F9F-9DB9-E907-20540A78CEDF}"/>
              </a:ext>
            </a:extLst>
          </p:cNvPr>
          <p:cNvSpPr txBox="1"/>
          <p:nvPr/>
        </p:nvSpPr>
        <p:spPr>
          <a:xfrm>
            <a:off x="4118074" y="8120788"/>
            <a:ext cx="1325684"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solidFill>
                  <a:srgbClr val="FF0000"/>
                </a:solidFill>
              </a:rPr>
              <a:t>mnist</a:t>
            </a:r>
            <a:endParaRPr lang="en-US" sz="3200" dirty="0">
              <a:solidFill>
                <a:srgbClr val="FF0000"/>
              </a:solidFill>
            </a:endParaRPr>
          </a:p>
        </p:txBody>
      </p:sp>
      <p:sp>
        <p:nvSpPr>
          <p:cNvPr id="14" name="変数.shape：配列の形を調べる(numpy配列)">
            <a:extLst>
              <a:ext uri="{FF2B5EF4-FFF2-40B4-BE49-F238E27FC236}">
                <a16:creationId xmlns:a16="http://schemas.microsoft.com/office/drawing/2014/main" id="{5966D14E-9DB8-D7B0-0493-6AE5B2F93FEA}"/>
              </a:ext>
            </a:extLst>
          </p:cNvPr>
          <p:cNvSpPr txBox="1"/>
          <p:nvPr/>
        </p:nvSpPr>
        <p:spPr>
          <a:xfrm>
            <a:off x="10338138" y="5732653"/>
            <a:ext cx="102657"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endParaRPr lang="en-US" sz="4400" dirty="0"/>
          </a:p>
        </p:txBody>
      </p:sp>
      <p:sp>
        <p:nvSpPr>
          <p:cNvPr id="17" name="変数.shape：配列の形を調べる(numpy配列)">
            <a:extLst>
              <a:ext uri="{FF2B5EF4-FFF2-40B4-BE49-F238E27FC236}">
                <a16:creationId xmlns:a16="http://schemas.microsoft.com/office/drawing/2014/main" id="{B0A58E3B-2464-F989-36AC-F714B599EA0E}"/>
              </a:ext>
            </a:extLst>
          </p:cNvPr>
          <p:cNvSpPr txBox="1"/>
          <p:nvPr/>
        </p:nvSpPr>
        <p:spPr>
          <a:xfrm>
            <a:off x="1937878" y="10244596"/>
            <a:ext cx="169918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models</a:t>
            </a:r>
            <a:endParaRPr lang="en-US" sz="3200" dirty="0"/>
          </a:p>
        </p:txBody>
      </p:sp>
      <p:sp>
        <p:nvSpPr>
          <p:cNvPr id="19" name="変数.shape：配列の形を調べる(numpy配列)">
            <a:extLst>
              <a:ext uri="{FF2B5EF4-FFF2-40B4-BE49-F238E27FC236}">
                <a16:creationId xmlns:a16="http://schemas.microsoft.com/office/drawing/2014/main" id="{4B160380-E702-B195-E2D2-34BCEB3AFB99}"/>
              </a:ext>
            </a:extLst>
          </p:cNvPr>
          <p:cNvSpPr txBox="1"/>
          <p:nvPr/>
        </p:nvSpPr>
        <p:spPr>
          <a:xfrm>
            <a:off x="5616037" y="8117444"/>
            <a:ext cx="1710405"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cifar10</a:t>
            </a:r>
          </a:p>
        </p:txBody>
      </p:sp>
      <p:sp>
        <p:nvSpPr>
          <p:cNvPr id="20" name="変数.shape：配列の形を調べる(numpy配列)">
            <a:extLst>
              <a:ext uri="{FF2B5EF4-FFF2-40B4-BE49-F238E27FC236}">
                <a16:creationId xmlns:a16="http://schemas.microsoft.com/office/drawing/2014/main" id="{7B426E9B-904F-F290-24DA-5E1AF8589339}"/>
              </a:ext>
            </a:extLst>
          </p:cNvPr>
          <p:cNvSpPr txBox="1"/>
          <p:nvPr/>
        </p:nvSpPr>
        <p:spPr>
          <a:xfrm>
            <a:off x="4118074" y="8811244"/>
            <a:ext cx="3169137"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fashion_mnist</a:t>
            </a:r>
          </a:p>
        </p:txBody>
      </p:sp>
      <p:sp>
        <p:nvSpPr>
          <p:cNvPr id="26" name="変数.shape：配列の形を調べる(numpy配列)">
            <a:extLst>
              <a:ext uri="{FF2B5EF4-FFF2-40B4-BE49-F238E27FC236}">
                <a16:creationId xmlns:a16="http://schemas.microsoft.com/office/drawing/2014/main" id="{5815B664-B9BF-5100-5E02-FE25C09FB7A3}"/>
              </a:ext>
            </a:extLst>
          </p:cNvPr>
          <p:cNvSpPr txBox="1"/>
          <p:nvPr/>
        </p:nvSpPr>
        <p:spPr>
          <a:xfrm>
            <a:off x="2239692" y="11594084"/>
            <a:ext cx="102111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utils</a:t>
            </a:r>
            <a:endParaRPr lang="en-US" sz="3200" dirty="0"/>
          </a:p>
        </p:txBody>
      </p:sp>
      <p:sp>
        <p:nvSpPr>
          <p:cNvPr id="28" name="変数.shape：配列の形を調べる(numpy配列)">
            <a:extLst>
              <a:ext uri="{FF2B5EF4-FFF2-40B4-BE49-F238E27FC236}">
                <a16:creationId xmlns:a16="http://schemas.microsoft.com/office/drawing/2014/main" id="{9BDE8FDB-1B53-1269-8696-D53A4E4790F9}"/>
              </a:ext>
            </a:extLst>
          </p:cNvPr>
          <p:cNvSpPr txBox="1"/>
          <p:nvPr/>
        </p:nvSpPr>
        <p:spPr>
          <a:xfrm>
            <a:off x="2426957" y="12352282"/>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nvGrpSpPr>
          <p:cNvPr id="34" name="グループ化 33">
            <a:extLst>
              <a:ext uri="{FF2B5EF4-FFF2-40B4-BE49-F238E27FC236}">
                <a16:creationId xmlns:a16="http://schemas.microsoft.com/office/drawing/2014/main" id="{FF1A9BB3-0671-4A72-775D-B71CFE14C344}"/>
              </a:ext>
            </a:extLst>
          </p:cNvPr>
          <p:cNvGrpSpPr/>
          <p:nvPr/>
        </p:nvGrpSpPr>
        <p:grpSpPr>
          <a:xfrm>
            <a:off x="3946304" y="6149574"/>
            <a:ext cx="4602312" cy="1537253"/>
            <a:chOff x="3528860" y="6149574"/>
            <a:chExt cx="4602312" cy="1537253"/>
          </a:xfrm>
        </p:grpSpPr>
        <p:sp>
          <p:nvSpPr>
            <p:cNvPr id="8" name="正方形/長方形 7">
              <a:extLst>
                <a:ext uri="{FF2B5EF4-FFF2-40B4-BE49-F238E27FC236}">
                  <a16:creationId xmlns:a16="http://schemas.microsoft.com/office/drawing/2014/main" id="{618E6E45-59E7-4548-85B3-388529240B89}"/>
                </a:ext>
              </a:extLst>
            </p:cNvPr>
            <p:cNvSpPr/>
            <p:nvPr/>
          </p:nvSpPr>
          <p:spPr>
            <a:xfrm>
              <a:off x="3528860" y="6149574"/>
              <a:ext cx="4602312"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変数.shape：配列の形を調べる(numpy配列)">
              <a:extLst>
                <a:ext uri="{FF2B5EF4-FFF2-40B4-BE49-F238E27FC236}">
                  <a16:creationId xmlns:a16="http://schemas.microsoft.com/office/drawing/2014/main" id="{3B6E6050-F071-F463-9832-1BFCB1F9D54F}"/>
                </a:ext>
              </a:extLst>
            </p:cNvPr>
            <p:cNvSpPr txBox="1"/>
            <p:nvPr/>
          </p:nvSpPr>
          <p:spPr>
            <a:xfrm>
              <a:off x="3655174" y="6288722"/>
              <a:ext cx="1474763"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Dense</a:t>
              </a:r>
              <a:endParaRPr lang="en-US" sz="3200" dirty="0"/>
            </a:p>
          </p:txBody>
        </p:sp>
        <p:sp>
          <p:nvSpPr>
            <p:cNvPr id="21" name="変数.shape：配列の形を調べる(numpy配列)">
              <a:extLst>
                <a:ext uri="{FF2B5EF4-FFF2-40B4-BE49-F238E27FC236}">
                  <a16:creationId xmlns:a16="http://schemas.microsoft.com/office/drawing/2014/main" id="{4331F7E4-B5DE-C101-8528-62DEFBD3F534}"/>
                </a:ext>
              </a:extLst>
            </p:cNvPr>
            <p:cNvSpPr txBox="1"/>
            <p:nvPr/>
          </p:nvSpPr>
          <p:spPr>
            <a:xfrm>
              <a:off x="3667805" y="6959777"/>
              <a:ext cx="1816203"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Conv2d</a:t>
              </a:r>
            </a:p>
          </p:txBody>
        </p:sp>
        <p:sp>
          <p:nvSpPr>
            <p:cNvPr id="22" name="変数.shape：配列の形を調べる(numpy配列)">
              <a:extLst>
                <a:ext uri="{FF2B5EF4-FFF2-40B4-BE49-F238E27FC236}">
                  <a16:creationId xmlns:a16="http://schemas.microsoft.com/office/drawing/2014/main" id="{8D2C59BD-AEA4-6E51-E782-7FE37189E6E7}"/>
                </a:ext>
              </a:extLst>
            </p:cNvPr>
            <p:cNvSpPr txBox="1"/>
            <p:nvPr/>
          </p:nvSpPr>
          <p:spPr>
            <a:xfrm>
              <a:off x="5235457" y="6280347"/>
              <a:ext cx="1930016"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Dropout</a:t>
              </a:r>
              <a:endParaRPr lang="en-US" sz="3200" dirty="0"/>
            </a:p>
          </p:txBody>
        </p:sp>
        <p:sp>
          <p:nvSpPr>
            <p:cNvPr id="23" name="変数.shape：配列の形を調べる(numpy配列)">
              <a:extLst>
                <a:ext uri="{FF2B5EF4-FFF2-40B4-BE49-F238E27FC236}">
                  <a16:creationId xmlns:a16="http://schemas.microsoft.com/office/drawing/2014/main" id="{7C728BA4-927F-0683-FF2C-22D1432FED2C}"/>
                </a:ext>
              </a:extLst>
            </p:cNvPr>
            <p:cNvSpPr txBox="1"/>
            <p:nvPr/>
          </p:nvSpPr>
          <p:spPr>
            <a:xfrm>
              <a:off x="5557955" y="6963249"/>
              <a:ext cx="1630254"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Flatten</a:t>
              </a:r>
              <a:endParaRPr lang="en-US" sz="3200" dirty="0"/>
            </a:p>
          </p:txBody>
        </p:sp>
        <p:sp>
          <p:nvSpPr>
            <p:cNvPr id="29" name="変数.shape：配列の形を調べる(numpy配列)">
              <a:extLst>
                <a:ext uri="{FF2B5EF4-FFF2-40B4-BE49-F238E27FC236}">
                  <a16:creationId xmlns:a16="http://schemas.microsoft.com/office/drawing/2014/main" id="{EBDA3516-6188-57F3-341C-759A68C661F8}"/>
                </a:ext>
              </a:extLst>
            </p:cNvPr>
            <p:cNvSpPr txBox="1"/>
            <p:nvPr/>
          </p:nvSpPr>
          <p:spPr>
            <a:xfrm>
              <a:off x="7262156" y="7038950"/>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sp>
        <p:nvSpPr>
          <p:cNvPr id="30" name="変数.shape：配列の形を調べる(numpy配列)">
            <a:extLst>
              <a:ext uri="{FF2B5EF4-FFF2-40B4-BE49-F238E27FC236}">
                <a16:creationId xmlns:a16="http://schemas.microsoft.com/office/drawing/2014/main" id="{FC68FF9B-1779-5D4F-B005-75952502BC48}"/>
              </a:ext>
            </a:extLst>
          </p:cNvPr>
          <p:cNvSpPr txBox="1"/>
          <p:nvPr/>
        </p:nvSpPr>
        <p:spPr>
          <a:xfrm>
            <a:off x="7345986" y="8833669"/>
            <a:ext cx="66893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700"/>
            </a:lvl1pPr>
          </a:lstStyle>
          <a:p>
            <a:r>
              <a:rPr lang="en-US" sz="3200" dirty="0"/>
              <a:t>...</a:t>
            </a:r>
          </a:p>
        </p:txBody>
      </p:sp>
      <p:grpSp>
        <p:nvGrpSpPr>
          <p:cNvPr id="35" name="グループ化 34">
            <a:extLst>
              <a:ext uri="{FF2B5EF4-FFF2-40B4-BE49-F238E27FC236}">
                <a16:creationId xmlns:a16="http://schemas.microsoft.com/office/drawing/2014/main" id="{3B48BED2-0FF3-3CB7-2807-9E6047DF8E2C}"/>
              </a:ext>
            </a:extLst>
          </p:cNvPr>
          <p:cNvGrpSpPr/>
          <p:nvPr/>
        </p:nvGrpSpPr>
        <p:grpSpPr>
          <a:xfrm>
            <a:off x="3960076" y="9773488"/>
            <a:ext cx="3424058" cy="1537253"/>
            <a:chOff x="3741415" y="9773488"/>
            <a:chExt cx="3424058" cy="1537253"/>
          </a:xfrm>
        </p:grpSpPr>
        <p:sp>
          <p:nvSpPr>
            <p:cNvPr id="16" name="正方形/長方形 15">
              <a:extLst>
                <a:ext uri="{FF2B5EF4-FFF2-40B4-BE49-F238E27FC236}">
                  <a16:creationId xmlns:a16="http://schemas.microsoft.com/office/drawing/2014/main" id="{C261B819-4D74-BF49-DDC5-45CC978DB239}"/>
                </a:ext>
              </a:extLst>
            </p:cNvPr>
            <p:cNvSpPr/>
            <p:nvPr/>
          </p:nvSpPr>
          <p:spPr>
            <a:xfrm>
              <a:off x="3741415" y="9773488"/>
              <a:ext cx="3424058"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変数.shape：配列の形を調べる(numpy配列)">
              <a:extLst>
                <a:ext uri="{FF2B5EF4-FFF2-40B4-BE49-F238E27FC236}">
                  <a16:creationId xmlns:a16="http://schemas.microsoft.com/office/drawing/2014/main" id="{715409B7-383A-9BE7-F468-22E22A79A797}"/>
                </a:ext>
              </a:extLst>
            </p:cNvPr>
            <p:cNvSpPr txBox="1"/>
            <p:nvPr/>
          </p:nvSpPr>
          <p:spPr>
            <a:xfrm>
              <a:off x="3900144" y="9866733"/>
              <a:ext cx="2418932"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Sequential</a:t>
              </a:r>
              <a:endParaRPr lang="en-US" sz="3200" dirty="0"/>
            </a:p>
          </p:txBody>
        </p:sp>
        <p:sp>
          <p:nvSpPr>
            <p:cNvPr id="24" name="変数.shape：配列の形を調べる(numpy配列)">
              <a:extLst>
                <a:ext uri="{FF2B5EF4-FFF2-40B4-BE49-F238E27FC236}">
                  <a16:creationId xmlns:a16="http://schemas.microsoft.com/office/drawing/2014/main" id="{720FBD77-874F-CE73-623B-C9CEC42A6278}"/>
                </a:ext>
              </a:extLst>
            </p:cNvPr>
            <p:cNvSpPr txBox="1"/>
            <p:nvPr/>
          </p:nvSpPr>
          <p:spPr>
            <a:xfrm>
              <a:off x="3918470" y="10612000"/>
              <a:ext cx="2316340"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functional</a:t>
              </a:r>
            </a:p>
          </p:txBody>
        </p:sp>
        <p:sp>
          <p:nvSpPr>
            <p:cNvPr id="31" name="変数.shape：配列の形を調べる(numpy配列)">
              <a:extLst>
                <a:ext uri="{FF2B5EF4-FFF2-40B4-BE49-F238E27FC236}">
                  <a16:creationId xmlns:a16="http://schemas.microsoft.com/office/drawing/2014/main" id="{B8AFE524-6AB5-3B6A-3C5E-BE6A2A136671}"/>
                </a:ext>
              </a:extLst>
            </p:cNvPr>
            <p:cNvSpPr txBox="1"/>
            <p:nvPr/>
          </p:nvSpPr>
          <p:spPr>
            <a:xfrm>
              <a:off x="6365361" y="10659379"/>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grpSp>
        <p:nvGrpSpPr>
          <p:cNvPr id="36" name="グループ化 35">
            <a:extLst>
              <a:ext uri="{FF2B5EF4-FFF2-40B4-BE49-F238E27FC236}">
                <a16:creationId xmlns:a16="http://schemas.microsoft.com/office/drawing/2014/main" id="{0233481B-86BD-6BE7-9740-CAE0560D3746}"/>
              </a:ext>
            </a:extLst>
          </p:cNvPr>
          <p:cNvGrpSpPr/>
          <p:nvPr/>
        </p:nvGrpSpPr>
        <p:grpSpPr>
          <a:xfrm>
            <a:off x="3952334" y="11506023"/>
            <a:ext cx="4288174" cy="889122"/>
            <a:chOff x="3057812" y="11506023"/>
            <a:chExt cx="4288174" cy="889122"/>
          </a:xfrm>
        </p:grpSpPr>
        <p:sp>
          <p:nvSpPr>
            <p:cNvPr id="25" name="正方形/長方形 24">
              <a:extLst>
                <a:ext uri="{FF2B5EF4-FFF2-40B4-BE49-F238E27FC236}">
                  <a16:creationId xmlns:a16="http://schemas.microsoft.com/office/drawing/2014/main" id="{3D13F977-9BF8-9F4E-25C1-755033FB8247}"/>
                </a:ext>
              </a:extLst>
            </p:cNvPr>
            <p:cNvSpPr/>
            <p:nvPr/>
          </p:nvSpPr>
          <p:spPr>
            <a:xfrm>
              <a:off x="3057812" y="11506023"/>
              <a:ext cx="4288174" cy="889122"/>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7" name="変数.shape：配列の形を調べる(numpy配列)">
              <a:extLst>
                <a:ext uri="{FF2B5EF4-FFF2-40B4-BE49-F238E27FC236}">
                  <a16:creationId xmlns:a16="http://schemas.microsoft.com/office/drawing/2014/main" id="{133A2AAE-F8F0-C07B-8470-1686540EC40E}"/>
                </a:ext>
              </a:extLst>
            </p:cNvPr>
            <p:cNvSpPr txBox="1"/>
            <p:nvPr/>
          </p:nvSpPr>
          <p:spPr>
            <a:xfrm>
              <a:off x="3211397" y="11619545"/>
              <a:ext cx="3217227"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to_categorical</a:t>
              </a:r>
              <a:endParaRPr lang="en-US" sz="3200" dirty="0"/>
            </a:p>
          </p:txBody>
        </p:sp>
        <p:sp>
          <p:nvSpPr>
            <p:cNvPr id="32" name="変数.shape：配列の形を調べる(numpy配列)">
              <a:extLst>
                <a:ext uri="{FF2B5EF4-FFF2-40B4-BE49-F238E27FC236}">
                  <a16:creationId xmlns:a16="http://schemas.microsoft.com/office/drawing/2014/main" id="{2B4B0AC5-4C5C-0B19-1853-781B52446DB9}"/>
                </a:ext>
              </a:extLst>
            </p:cNvPr>
            <p:cNvSpPr txBox="1"/>
            <p:nvPr/>
          </p:nvSpPr>
          <p:spPr>
            <a:xfrm>
              <a:off x="6586760" y="11706954"/>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sp>
        <p:nvSpPr>
          <p:cNvPr id="33" name="変数.shape：配列の形を調べる(numpy配列)">
            <a:extLst>
              <a:ext uri="{FF2B5EF4-FFF2-40B4-BE49-F238E27FC236}">
                <a16:creationId xmlns:a16="http://schemas.microsoft.com/office/drawing/2014/main" id="{43B2C73A-C316-9A60-7419-203FE5095889}"/>
              </a:ext>
            </a:extLst>
          </p:cNvPr>
          <p:cNvSpPr txBox="1"/>
          <p:nvPr/>
        </p:nvSpPr>
        <p:spPr>
          <a:xfrm>
            <a:off x="5561679" y="12328102"/>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sp>
        <p:nvSpPr>
          <p:cNvPr id="3" name="テキスト ボックス 2">
            <a:extLst>
              <a:ext uri="{FF2B5EF4-FFF2-40B4-BE49-F238E27FC236}">
                <a16:creationId xmlns:a16="http://schemas.microsoft.com/office/drawing/2014/main" id="{D1E8C6B1-068B-CBEC-AD0C-496089DB2237}"/>
              </a:ext>
            </a:extLst>
          </p:cNvPr>
          <p:cNvSpPr txBox="1"/>
          <p:nvPr/>
        </p:nvSpPr>
        <p:spPr>
          <a:xfrm>
            <a:off x="613343" y="2910829"/>
            <a:ext cx="86835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from keras.datasets import </a:t>
            </a:r>
            <a:r>
              <a:rPr kumimoji="0" lang="en-US" altLang="ja-JP"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mnist</a:t>
            </a:r>
            <a:endParaRPr kumimoji="0" lang="ja-JP" altLang="en-US"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5" name="テキスト ボックス 4">
            <a:extLst>
              <a:ext uri="{FF2B5EF4-FFF2-40B4-BE49-F238E27FC236}">
                <a16:creationId xmlns:a16="http://schemas.microsoft.com/office/drawing/2014/main" id="{83449FB8-E702-F714-E9B9-C169FD18E934}"/>
              </a:ext>
            </a:extLst>
          </p:cNvPr>
          <p:cNvSpPr txBox="1"/>
          <p:nvPr/>
        </p:nvSpPr>
        <p:spPr>
          <a:xfrm>
            <a:off x="613343" y="3596679"/>
            <a:ext cx="950469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使う際には</a:t>
            </a:r>
            <a:endPar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mnist</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 </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ここでは</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mnist.load_data() )</a:t>
            </a:r>
            <a:endParaRPr kumimoji="0" lang="ja-JP" altLang="en-US"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204091743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04BA03A-AE76-8D39-C532-3B913F9E6B25}"/>
              </a:ext>
            </a:extLst>
          </p:cNvPr>
          <p:cNvSpPr/>
          <p:nvPr/>
        </p:nvSpPr>
        <p:spPr>
          <a:xfrm>
            <a:off x="1614863" y="5776955"/>
            <a:ext cx="7307212" cy="7130661"/>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 name="テキスト ボックス 3">
            <a:extLst>
              <a:ext uri="{FF2B5EF4-FFF2-40B4-BE49-F238E27FC236}">
                <a16:creationId xmlns:a16="http://schemas.microsoft.com/office/drawing/2014/main" id="{2284BBAA-CD97-353D-466D-D9CC09C7A1AB}"/>
              </a:ext>
            </a:extLst>
          </p:cNvPr>
          <p:cNvSpPr txBox="1"/>
          <p:nvPr/>
        </p:nvSpPr>
        <p:spPr>
          <a:xfrm>
            <a:off x="4097808" y="398348"/>
            <a:ext cx="16463008" cy="101566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from keras.datasets import </a:t>
            </a:r>
            <a:r>
              <a:rPr lang="ja-JP" altLang="en-US" sz="6000" dirty="0">
                <a:solidFill>
                  <a:srgbClr val="FF0000"/>
                </a:solidFill>
              </a:rPr>
              <a:t>mnist</a:t>
            </a:r>
          </a:p>
        </p:txBody>
      </p:sp>
      <p:sp>
        <p:nvSpPr>
          <p:cNvPr id="2" name="変数.shape：配列の形を調べる(numpy配列)">
            <a:extLst>
              <a:ext uri="{FF2B5EF4-FFF2-40B4-BE49-F238E27FC236}">
                <a16:creationId xmlns:a16="http://schemas.microsoft.com/office/drawing/2014/main" id="{C9CADBD9-F64D-2063-D3B6-1126EDD3E8A5}"/>
              </a:ext>
            </a:extLst>
          </p:cNvPr>
          <p:cNvSpPr txBox="1"/>
          <p:nvPr/>
        </p:nvSpPr>
        <p:spPr>
          <a:xfrm>
            <a:off x="4993350" y="1702013"/>
            <a:ext cx="15145172"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4400" dirty="0" err="1"/>
              <a:t>keras</a:t>
            </a:r>
            <a:r>
              <a:rPr lang="ja-JP" altLang="en-US" sz="4400" dirty="0"/>
              <a:t>の中の</a:t>
            </a:r>
            <a:r>
              <a:rPr lang="en-US" altLang="ja-JP" sz="4400" dirty="0"/>
              <a:t>datasets</a:t>
            </a:r>
            <a:r>
              <a:rPr lang="ja-JP" altLang="en-US" sz="4400" dirty="0"/>
              <a:t>の中の</a:t>
            </a:r>
            <a:r>
              <a:rPr lang="en-US" altLang="ja-JP" sz="4400" dirty="0" err="1"/>
              <a:t>mnist</a:t>
            </a:r>
            <a:r>
              <a:rPr lang="ja-JP" altLang="en-US" sz="4400" dirty="0"/>
              <a:t>という関数を読み込む</a:t>
            </a:r>
            <a:endParaRPr lang="en-US" altLang="ja-JP" sz="4400" dirty="0"/>
          </a:p>
        </p:txBody>
      </p:sp>
      <p:sp>
        <p:nvSpPr>
          <p:cNvPr id="7" name="変数.shape：配列の形を調べる(numpy配列)">
            <a:extLst>
              <a:ext uri="{FF2B5EF4-FFF2-40B4-BE49-F238E27FC236}">
                <a16:creationId xmlns:a16="http://schemas.microsoft.com/office/drawing/2014/main" id="{F3118C4C-75F8-B58A-6475-24E234AAD634}"/>
              </a:ext>
            </a:extLst>
          </p:cNvPr>
          <p:cNvSpPr txBox="1"/>
          <p:nvPr/>
        </p:nvSpPr>
        <p:spPr>
          <a:xfrm>
            <a:off x="4368382" y="4919203"/>
            <a:ext cx="1800173"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4400" dirty="0" err="1"/>
              <a:t>keras</a:t>
            </a:r>
            <a:endParaRPr lang="en-US" sz="4400" dirty="0"/>
          </a:p>
        </p:txBody>
      </p:sp>
      <p:sp>
        <p:nvSpPr>
          <p:cNvPr id="9" name="変数.shape：配列の形を調べる(numpy配列)">
            <a:extLst>
              <a:ext uri="{FF2B5EF4-FFF2-40B4-BE49-F238E27FC236}">
                <a16:creationId xmlns:a16="http://schemas.microsoft.com/office/drawing/2014/main" id="{314BB169-07DA-727C-EE69-3C9124CFD636}"/>
              </a:ext>
            </a:extLst>
          </p:cNvPr>
          <p:cNvSpPr txBox="1"/>
          <p:nvPr/>
        </p:nvSpPr>
        <p:spPr>
          <a:xfrm>
            <a:off x="2073808" y="6412092"/>
            <a:ext cx="143789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layers</a:t>
            </a:r>
            <a:endParaRPr lang="en-US" sz="3200" dirty="0"/>
          </a:p>
        </p:txBody>
      </p:sp>
      <p:sp>
        <p:nvSpPr>
          <p:cNvPr id="10" name="正方形/長方形 9">
            <a:extLst>
              <a:ext uri="{FF2B5EF4-FFF2-40B4-BE49-F238E27FC236}">
                <a16:creationId xmlns:a16="http://schemas.microsoft.com/office/drawing/2014/main" id="{0CC6E386-9C1D-CEAD-733A-ED039A34E7D5}"/>
              </a:ext>
            </a:extLst>
          </p:cNvPr>
          <p:cNvSpPr/>
          <p:nvPr/>
        </p:nvSpPr>
        <p:spPr>
          <a:xfrm>
            <a:off x="3977265" y="7805812"/>
            <a:ext cx="4037656"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変数.shape：配列の形を調べる(numpy配列)">
            <a:extLst>
              <a:ext uri="{FF2B5EF4-FFF2-40B4-BE49-F238E27FC236}">
                <a16:creationId xmlns:a16="http://schemas.microsoft.com/office/drawing/2014/main" id="{CC622C5F-3981-97BA-F7F8-BA7B5AFA3C91}"/>
              </a:ext>
            </a:extLst>
          </p:cNvPr>
          <p:cNvSpPr txBox="1"/>
          <p:nvPr/>
        </p:nvSpPr>
        <p:spPr>
          <a:xfrm>
            <a:off x="1841929" y="8276920"/>
            <a:ext cx="2016578"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datasets</a:t>
            </a:r>
            <a:endParaRPr lang="en-US" sz="3200" dirty="0"/>
          </a:p>
        </p:txBody>
      </p:sp>
      <p:sp>
        <p:nvSpPr>
          <p:cNvPr id="13" name="変数.shape：配列の形を調べる(numpy配列)">
            <a:extLst>
              <a:ext uri="{FF2B5EF4-FFF2-40B4-BE49-F238E27FC236}">
                <a16:creationId xmlns:a16="http://schemas.microsoft.com/office/drawing/2014/main" id="{3F953335-5F9F-9DB9-E907-20540A78CEDF}"/>
              </a:ext>
            </a:extLst>
          </p:cNvPr>
          <p:cNvSpPr txBox="1"/>
          <p:nvPr/>
        </p:nvSpPr>
        <p:spPr>
          <a:xfrm>
            <a:off x="4118074" y="7968388"/>
            <a:ext cx="1325684"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solidFill>
                  <a:srgbClr val="FF0000"/>
                </a:solidFill>
              </a:rPr>
              <a:t>mnist</a:t>
            </a:r>
            <a:endParaRPr lang="en-US" sz="3200" dirty="0">
              <a:solidFill>
                <a:srgbClr val="FF0000"/>
              </a:solidFill>
            </a:endParaRPr>
          </a:p>
        </p:txBody>
      </p:sp>
      <p:sp>
        <p:nvSpPr>
          <p:cNvPr id="14" name="変数.shape：配列の形を調べる(numpy配列)">
            <a:extLst>
              <a:ext uri="{FF2B5EF4-FFF2-40B4-BE49-F238E27FC236}">
                <a16:creationId xmlns:a16="http://schemas.microsoft.com/office/drawing/2014/main" id="{5966D14E-9DB8-D7B0-0493-6AE5B2F93FEA}"/>
              </a:ext>
            </a:extLst>
          </p:cNvPr>
          <p:cNvSpPr txBox="1"/>
          <p:nvPr/>
        </p:nvSpPr>
        <p:spPr>
          <a:xfrm>
            <a:off x="10338138" y="5732653"/>
            <a:ext cx="102657"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endParaRPr lang="en-US" sz="4400" dirty="0"/>
          </a:p>
        </p:txBody>
      </p:sp>
      <p:sp>
        <p:nvSpPr>
          <p:cNvPr id="17" name="変数.shape：配列の形を調べる(numpy配列)">
            <a:extLst>
              <a:ext uri="{FF2B5EF4-FFF2-40B4-BE49-F238E27FC236}">
                <a16:creationId xmlns:a16="http://schemas.microsoft.com/office/drawing/2014/main" id="{B0A58E3B-2464-F989-36AC-F714B599EA0E}"/>
              </a:ext>
            </a:extLst>
          </p:cNvPr>
          <p:cNvSpPr txBox="1"/>
          <p:nvPr/>
        </p:nvSpPr>
        <p:spPr>
          <a:xfrm>
            <a:off x="1937878" y="10092196"/>
            <a:ext cx="169918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models</a:t>
            </a:r>
            <a:endParaRPr lang="en-US" sz="3200" dirty="0"/>
          </a:p>
        </p:txBody>
      </p:sp>
      <p:sp>
        <p:nvSpPr>
          <p:cNvPr id="19" name="変数.shape：配列の形を調べる(numpy配列)">
            <a:extLst>
              <a:ext uri="{FF2B5EF4-FFF2-40B4-BE49-F238E27FC236}">
                <a16:creationId xmlns:a16="http://schemas.microsoft.com/office/drawing/2014/main" id="{4B160380-E702-B195-E2D2-34BCEB3AFB99}"/>
              </a:ext>
            </a:extLst>
          </p:cNvPr>
          <p:cNvSpPr txBox="1"/>
          <p:nvPr/>
        </p:nvSpPr>
        <p:spPr>
          <a:xfrm>
            <a:off x="5616037" y="7965044"/>
            <a:ext cx="1710405"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cifar10</a:t>
            </a:r>
          </a:p>
        </p:txBody>
      </p:sp>
      <p:sp>
        <p:nvSpPr>
          <p:cNvPr id="20" name="変数.shape：配列の形を調べる(numpy配列)">
            <a:extLst>
              <a:ext uri="{FF2B5EF4-FFF2-40B4-BE49-F238E27FC236}">
                <a16:creationId xmlns:a16="http://schemas.microsoft.com/office/drawing/2014/main" id="{7B426E9B-904F-F290-24DA-5E1AF8589339}"/>
              </a:ext>
            </a:extLst>
          </p:cNvPr>
          <p:cNvSpPr txBox="1"/>
          <p:nvPr/>
        </p:nvSpPr>
        <p:spPr>
          <a:xfrm>
            <a:off x="4118074" y="8658844"/>
            <a:ext cx="3169137"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fashion_mnist</a:t>
            </a:r>
          </a:p>
        </p:txBody>
      </p:sp>
      <p:sp>
        <p:nvSpPr>
          <p:cNvPr id="26" name="変数.shape：配列の形を調べる(numpy配列)">
            <a:extLst>
              <a:ext uri="{FF2B5EF4-FFF2-40B4-BE49-F238E27FC236}">
                <a16:creationId xmlns:a16="http://schemas.microsoft.com/office/drawing/2014/main" id="{5815B664-B9BF-5100-5E02-FE25C09FB7A3}"/>
              </a:ext>
            </a:extLst>
          </p:cNvPr>
          <p:cNvSpPr txBox="1"/>
          <p:nvPr/>
        </p:nvSpPr>
        <p:spPr>
          <a:xfrm>
            <a:off x="2239692" y="11441684"/>
            <a:ext cx="102111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utils</a:t>
            </a:r>
            <a:endParaRPr lang="en-US" sz="3200" dirty="0"/>
          </a:p>
        </p:txBody>
      </p:sp>
      <p:sp>
        <p:nvSpPr>
          <p:cNvPr id="28" name="変数.shape：配列の形を調べる(numpy配列)">
            <a:extLst>
              <a:ext uri="{FF2B5EF4-FFF2-40B4-BE49-F238E27FC236}">
                <a16:creationId xmlns:a16="http://schemas.microsoft.com/office/drawing/2014/main" id="{9BDE8FDB-1B53-1269-8696-D53A4E4790F9}"/>
              </a:ext>
            </a:extLst>
          </p:cNvPr>
          <p:cNvSpPr txBox="1"/>
          <p:nvPr/>
        </p:nvSpPr>
        <p:spPr>
          <a:xfrm>
            <a:off x="2426957" y="12199882"/>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nvGrpSpPr>
          <p:cNvPr id="34" name="グループ化 33">
            <a:extLst>
              <a:ext uri="{FF2B5EF4-FFF2-40B4-BE49-F238E27FC236}">
                <a16:creationId xmlns:a16="http://schemas.microsoft.com/office/drawing/2014/main" id="{FF1A9BB3-0671-4A72-775D-B71CFE14C344}"/>
              </a:ext>
            </a:extLst>
          </p:cNvPr>
          <p:cNvGrpSpPr/>
          <p:nvPr/>
        </p:nvGrpSpPr>
        <p:grpSpPr>
          <a:xfrm>
            <a:off x="3946304" y="5997174"/>
            <a:ext cx="4602312" cy="1537253"/>
            <a:chOff x="3528860" y="6149574"/>
            <a:chExt cx="4602312" cy="1537253"/>
          </a:xfrm>
        </p:grpSpPr>
        <p:sp>
          <p:nvSpPr>
            <p:cNvPr id="8" name="正方形/長方形 7">
              <a:extLst>
                <a:ext uri="{FF2B5EF4-FFF2-40B4-BE49-F238E27FC236}">
                  <a16:creationId xmlns:a16="http://schemas.microsoft.com/office/drawing/2014/main" id="{618E6E45-59E7-4548-85B3-388529240B89}"/>
                </a:ext>
              </a:extLst>
            </p:cNvPr>
            <p:cNvSpPr/>
            <p:nvPr/>
          </p:nvSpPr>
          <p:spPr>
            <a:xfrm>
              <a:off x="3528860" y="6149574"/>
              <a:ext cx="4602312"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変数.shape：配列の形を調べる(numpy配列)">
              <a:extLst>
                <a:ext uri="{FF2B5EF4-FFF2-40B4-BE49-F238E27FC236}">
                  <a16:creationId xmlns:a16="http://schemas.microsoft.com/office/drawing/2014/main" id="{3B6E6050-F071-F463-9832-1BFCB1F9D54F}"/>
                </a:ext>
              </a:extLst>
            </p:cNvPr>
            <p:cNvSpPr txBox="1"/>
            <p:nvPr/>
          </p:nvSpPr>
          <p:spPr>
            <a:xfrm>
              <a:off x="3655174" y="6288722"/>
              <a:ext cx="1474763"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Dense</a:t>
              </a:r>
              <a:endParaRPr lang="en-US" sz="3200" dirty="0"/>
            </a:p>
          </p:txBody>
        </p:sp>
        <p:sp>
          <p:nvSpPr>
            <p:cNvPr id="21" name="変数.shape：配列の形を調べる(numpy配列)">
              <a:extLst>
                <a:ext uri="{FF2B5EF4-FFF2-40B4-BE49-F238E27FC236}">
                  <a16:creationId xmlns:a16="http://schemas.microsoft.com/office/drawing/2014/main" id="{4331F7E4-B5DE-C101-8528-62DEFBD3F534}"/>
                </a:ext>
              </a:extLst>
            </p:cNvPr>
            <p:cNvSpPr txBox="1"/>
            <p:nvPr/>
          </p:nvSpPr>
          <p:spPr>
            <a:xfrm>
              <a:off x="3667805" y="6959777"/>
              <a:ext cx="1816203"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Conv2d</a:t>
              </a:r>
            </a:p>
          </p:txBody>
        </p:sp>
        <p:sp>
          <p:nvSpPr>
            <p:cNvPr id="22" name="変数.shape：配列の形を調べる(numpy配列)">
              <a:extLst>
                <a:ext uri="{FF2B5EF4-FFF2-40B4-BE49-F238E27FC236}">
                  <a16:creationId xmlns:a16="http://schemas.microsoft.com/office/drawing/2014/main" id="{8D2C59BD-AEA4-6E51-E782-7FE37189E6E7}"/>
                </a:ext>
              </a:extLst>
            </p:cNvPr>
            <p:cNvSpPr txBox="1"/>
            <p:nvPr/>
          </p:nvSpPr>
          <p:spPr>
            <a:xfrm>
              <a:off x="5235457" y="6280347"/>
              <a:ext cx="1930016"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Dropout</a:t>
              </a:r>
              <a:endParaRPr lang="en-US" sz="3200" dirty="0"/>
            </a:p>
          </p:txBody>
        </p:sp>
        <p:sp>
          <p:nvSpPr>
            <p:cNvPr id="23" name="変数.shape：配列の形を調べる(numpy配列)">
              <a:extLst>
                <a:ext uri="{FF2B5EF4-FFF2-40B4-BE49-F238E27FC236}">
                  <a16:creationId xmlns:a16="http://schemas.microsoft.com/office/drawing/2014/main" id="{7C728BA4-927F-0683-FF2C-22D1432FED2C}"/>
                </a:ext>
              </a:extLst>
            </p:cNvPr>
            <p:cNvSpPr txBox="1"/>
            <p:nvPr/>
          </p:nvSpPr>
          <p:spPr>
            <a:xfrm>
              <a:off x="5557955" y="6963249"/>
              <a:ext cx="1630254"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Flatten</a:t>
              </a:r>
              <a:endParaRPr lang="en-US" sz="3200" dirty="0"/>
            </a:p>
          </p:txBody>
        </p:sp>
        <p:sp>
          <p:nvSpPr>
            <p:cNvPr id="29" name="変数.shape：配列の形を調べる(numpy配列)">
              <a:extLst>
                <a:ext uri="{FF2B5EF4-FFF2-40B4-BE49-F238E27FC236}">
                  <a16:creationId xmlns:a16="http://schemas.microsoft.com/office/drawing/2014/main" id="{EBDA3516-6188-57F3-341C-759A68C661F8}"/>
                </a:ext>
              </a:extLst>
            </p:cNvPr>
            <p:cNvSpPr txBox="1"/>
            <p:nvPr/>
          </p:nvSpPr>
          <p:spPr>
            <a:xfrm>
              <a:off x="7262156" y="7038950"/>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sp>
        <p:nvSpPr>
          <p:cNvPr id="30" name="変数.shape：配列の形を調べる(numpy配列)">
            <a:extLst>
              <a:ext uri="{FF2B5EF4-FFF2-40B4-BE49-F238E27FC236}">
                <a16:creationId xmlns:a16="http://schemas.microsoft.com/office/drawing/2014/main" id="{FC68FF9B-1779-5D4F-B005-75952502BC48}"/>
              </a:ext>
            </a:extLst>
          </p:cNvPr>
          <p:cNvSpPr txBox="1"/>
          <p:nvPr/>
        </p:nvSpPr>
        <p:spPr>
          <a:xfrm>
            <a:off x="7345986" y="8681269"/>
            <a:ext cx="66893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700"/>
            </a:lvl1pPr>
          </a:lstStyle>
          <a:p>
            <a:r>
              <a:rPr lang="en-US" sz="3200" dirty="0"/>
              <a:t>...</a:t>
            </a:r>
          </a:p>
        </p:txBody>
      </p:sp>
      <p:grpSp>
        <p:nvGrpSpPr>
          <p:cNvPr id="35" name="グループ化 34">
            <a:extLst>
              <a:ext uri="{FF2B5EF4-FFF2-40B4-BE49-F238E27FC236}">
                <a16:creationId xmlns:a16="http://schemas.microsoft.com/office/drawing/2014/main" id="{3B48BED2-0FF3-3CB7-2807-9E6047DF8E2C}"/>
              </a:ext>
            </a:extLst>
          </p:cNvPr>
          <p:cNvGrpSpPr/>
          <p:nvPr/>
        </p:nvGrpSpPr>
        <p:grpSpPr>
          <a:xfrm>
            <a:off x="3960076" y="9621088"/>
            <a:ext cx="3424058" cy="1537253"/>
            <a:chOff x="3741415" y="9773488"/>
            <a:chExt cx="3424058" cy="1537253"/>
          </a:xfrm>
        </p:grpSpPr>
        <p:sp>
          <p:nvSpPr>
            <p:cNvPr id="16" name="正方形/長方形 15">
              <a:extLst>
                <a:ext uri="{FF2B5EF4-FFF2-40B4-BE49-F238E27FC236}">
                  <a16:creationId xmlns:a16="http://schemas.microsoft.com/office/drawing/2014/main" id="{C261B819-4D74-BF49-DDC5-45CC978DB239}"/>
                </a:ext>
              </a:extLst>
            </p:cNvPr>
            <p:cNvSpPr/>
            <p:nvPr/>
          </p:nvSpPr>
          <p:spPr>
            <a:xfrm>
              <a:off x="3741415" y="9773488"/>
              <a:ext cx="3424058"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変数.shape：配列の形を調べる(numpy配列)">
              <a:extLst>
                <a:ext uri="{FF2B5EF4-FFF2-40B4-BE49-F238E27FC236}">
                  <a16:creationId xmlns:a16="http://schemas.microsoft.com/office/drawing/2014/main" id="{715409B7-383A-9BE7-F468-22E22A79A797}"/>
                </a:ext>
              </a:extLst>
            </p:cNvPr>
            <p:cNvSpPr txBox="1"/>
            <p:nvPr/>
          </p:nvSpPr>
          <p:spPr>
            <a:xfrm>
              <a:off x="3900144" y="9866733"/>
              <a:ext cx="2418932"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Sequential</a:t>
              </a:r>
              <a:endParaRPr lang="en-US" sz="3200" dirty="0"/>
            </a:p>
          </p:txBody>
        </p:sp>
        <p:sp>
          <p:nvSpPr>
            <p:cNvPr id="24" name="変数.shape：配列の形を調べる(numpy配列)">
              <a:extLst>
                <a:ext uri="{FF2B5EF4-FFF2-40B4-BE49-F238E27FC236}">
                  <a16:creationId xmlns:a16="http://schemas.microsoft.com/office/drawing/2014/main" id="{720FBD77-874F-CE73-623B-C9CEC42A6278}"/>
                </a:ext>
              </a:extLst>
            </p:cNvPr>
            <p:cNvSpPr txBox="1"/>
            <p:nvPr/>
          </p:nvSpPr>
          <p:spPr>
            <a:xfrm>
              <a:off x="3918470" y="10612000"/>
              <a:ext cx="2316340"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functional</a:t>
              </a:r>
            </a:p>
          </p:txBody>
        </p:sp>
        <p:sp>
          <p:nvSpPr>
            <p:cNvPr id="31" name="変数.shape：配列の形を調べる(numpy配列)">
              <a:extLst>
                <a:ext uri="{FF2B5EF4-FFF2-40B4-BE49-F238E27FC236}">
                  <a16:creationId xmlns:a16="http://schemas.microsoft.com/office/drawing/2014/main" id="{B8AFE524-6AB5-3B6A-3C5E-BE6A2A136671}"/>
                </a:ext>
              </a:extLst>
            </p:cNvPr>
            <p:cNvSpPr txBox="1"/>
            <p:nvPr/>
          </p:nvSpPr>
          <p:spPr>
            <a:xfrm>
              <a:off x="6365361" y="10659379"/>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grpSp>
        <p:nvGrpSpPr>
          <p:cNvPr id="36" name="グループ化 35">
            <a:extLst>
              <a:ext uri="{FF2B5EF4-FFF2-40B4-BE49-F238E27FC236}">
                <a16:creationId xmlns:a16="http://schemas.microsoft.com/office/drawing/2014/main" id="{0233481B-86BD-6BE7-9740-CAE0560D3746}"/>
              </a:ext>
            </a:extLst>
          </p:cNvPr>
          <p:cNvGrpSpPr/>
          <p:nvPr/>
        </p:nvGrpSpPr>
        <p:grpSpPr>
          <a:xfrm>
            <a:off x="3952334" y="11353623"/>
            <a:ext cx="4288174" cy="889122"/>
            <a:chOff x="3057812" y="11506023"/>
            <a:chExt cx="4288174" cy="889122"/>
          </a:xfrm>
        </p:grpSpPr>
        <p:sp>
          <p:nvSpPr>
            <p:cNvPr id="25" name="正方形/長方形 24">
              <a:extLst>
                <a:ext uri="{FF2B5EF4-FFF2-40B4-BE49-F238E27FC236}">
                  <a16:creationId xmlns:a16="http://schemas.microsoft.com/office/drawing/2014/main" id="{3D13F977-9BF8-9F4E-25C1-755033FB8247}"/>
                </a:ext>
              </a:extLst>
            </p:cNvPr>
            <p:cNvSpPr/>
            <p:nvPr/>
          </p:nvSpPr>
          <p:spPr>
            <a:xfrm>
              <a:off x="3057812" y="11506023"/>
              <a:ext cx="4288174" cy="889122"/>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7" name="変数.shape：配列の形を調べる(numpy配列)">
              <a:extLst>
                <a:ext uri="{FF2B5EF4-FFF2-40B4-BE49-F238E27FC236}">
                  <a16:creationId xmlns:a16="http://schemas.microsoft.com/office/drawing/2014/main" id="{133A2AAE-F8F0-C07B-8470-1686540EC40E}"/>
                </a:ext>
              </a:extLst>
            </p:cNvPr>
            <p:cNvSpPr txBox="1"/>
            <p:nvPr/>
          </p:nvSpPr>
          <p:spPr>
            <a:xfrm>
              <a:off x="3211397" y="11619545"/>
              <a:ext cx="3217227"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to_categorical</a:t>
              </a:r>
              <a:endParaRPr lang="en-US" sz="3200" dirty="0"/>
            </a:p>
          </p:txBody>
        </p:sp>
        <p:sp>
          <p:nvSpPr>
            <p:cNvPr id="32" name="変数.shape：配列の形を調べる(numpy配列)">
              <a:extLst>
                <a:ext uri="{FF2B5EF4-FFF2-40B4-BE49-F238E27FC236}">
                  <a16:creationId xmlns:a16="http://schemas.microsoft.com/office/drawing/2014/main" id="{2B4B0AC5-4C5C-0B19-1853-781B52446DB9}"/>
                </a:ext>
              </a:extLst>
            </p:cNvPr>
            <p:cNvSpPr txBox="1"/>
            <p:nvPr/>
          </p:nvSpPr>
          <p:spPr>
            <a:xfrm>
              <a:off x="6586760" y="11706954"/>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sp>
        <p:nvSpPr>
          <p:cNvPr id="33" name="変数.shape：配列の形を調べる(numpy配列)">
            <a:extLst>
              <a:ext uri="{FF2B5EF4-FFF2-40B4-BE49-F238E27FC236}">
                <a16:creationId xmlns:a16="http://schemas.microsoft.com/office/drawing/2014/main" id="{43B2C73A-C316-9A60-7419-203FE5095889}"/>
              </a:ext>
            </a:extLst>
          </p:cNvPr>
          <p:cNvSpPr txBox="1"/>
          <p:nvPr/>
        </p:nvSpPr>
        <p:spPr>
          <a:xfrm>
            <a:off x="5561679" y="12175702"/>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sp>
        <p:nvSpPr>
          <p:cNvPr id="3" name="テキスト ボックス 2">
            <a:extLst>
              <a:ext uri="{FF2B5EF4-FFF2-40B4-BE49-F238E27FC236}">
                <a16:creationId xmlns:a16="http://schemas.microsoft.com/office/drawing/2014/main" id="{D1E8C6B1-068B-CBEC-AD0C-496089DB2237}"/>
              </a:ext>
            </a:extLst>
          </p:cNvPr>
          <p:cNvSpPr txBox="1"/>
          <p:nvPr/>
        </p:nvSpPr>
        <p:spPr>
          <a:xfrm>
            <a:off x="613343" y="2818786"/>
            <a:ext cx="86835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from keras.datasets import </a:t>
            </a:r>
            <a:r>
              <a:rPr kumimoji="0" lang="en-US" altLang="ja-JP"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mnist</a:t>
            </a:r>
            <a:endParaRPr kumimoji="0" lang="ja-JP" altLang="en-US"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5" name="テキスト ボックス 4">
            <a:extLst>
              <a:ext uri="{FF2B5EF4-FFF2-40B4-BE49-F238E27FC236}">
                <a16:creationId xmlns:a16="http://schemas.microsoft.com/office/drawing/2014/main" id="{83449FB8-E702-F714-E9B9-C169FD18E934}"/>
              </a:ext>
            </a:extLst>
          </p:cNvPr>
          <p:cNvSpPr txBox="1"/>
          <p:nvPr/>
        </p:nvSpPr>
        <p:spPr>
          <a:xfrm>
            <a:off x="613343" y="3559771"/>
            <a:ext cx="950469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使う際には</a:t>
            </a:r>
            <a:endPar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mnist</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 </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ここでは</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mnist.load_data() )</a:t>
            </a:r>
            <a:endParaRPr kumimoji="0" lang="ja-JP" altLang="en-US"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12" name="正方形/長方形 11">
            <a:extLst>
              <a:ext uri="{FF2B5EF4-FFF2-40B4-BE49-F238E27FC236}">
                <a16:creationId xmlns:a16="http://schemas.microsoft.com/office/drawing/2014/main" id="{4A0D8795-4EC5-6601-FBA8-503914952C42}"/>
              </a:ext>
            </a:extLst>
          </p:cNvPr>
          <p:cNvSpPr/>
          <p:nvPr/>
        </p:nvSpPr>
        <p:spPr>
          <a:xfrm>
            <a:off x="13444936" y="5757905"/>
            <a:ext cx="7307212" cy="7130661"/>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7" name="変数.shape：配列の形を調べる(numpy配列)">
            <a:extLst>
              <a:ext uri="{FF2B5EF4-FFF2-40B4-BE49-F238E27FC236}">
                <a16:creationId xmlns:a16="http://schemas.microsoft.com/office/drawing/2014/main" id="{1766F61F-8053-D7C7-27E6-CCC47B6E75D1}"/>
              </a:ext>
            </a:extLst>
          </p:cNvPr>
          <p:cNvSpPr txBox="1"/>
          <p:nvPr/>
        </p:nvSpPr>
        <p:spPr>
          <a:xfrm>
            <a:off x="16198455" y="4900153"/>
            <a:ext cx="1800173"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4400" dirty="0" err="1">
                <a:solidFill>
                  <a:srgbClr val="FF0000"/>
                </a:solidFill>
              </a:rPr>
              <a:t>keras</a:t>
            </a:r>
            <a:endParaRPr lang="en-US" sz="4400" dirty="0">
              <a:solidFill>
                <a:srgbClr val="FF0000"/>
              </a:solidFill>
            </a:endParaRPr>
          </a:p>
        </p:txBody>
      </p:sp>
      <p:sp>
        <p:nvSpPr>
          <p:cNvPr id="38" name="変数.shape：配列の形を調べる(numpy配列)">
            <a:extLst>
              <a:ext uri="{FF2B5EF4-FFF2-40B4-BE49-F238E27FC236}">
                <a16:creationId xmlns:a16="http://schemas.microsoft.com/office/drawing/2014/main" id="{FF237299-4ED7-B793-DA71-E11302C586FD}"/>
              </a:ext>
            </a:extLst>
          </p:cNvPr>
          <p:cNvSpPr txBox="1"/>
          <p:nvPr/>
        </p:nvSpPr>
        <p:spPr>
          <a:xfrm>
            <a:off x="13903881" y="6393042"/>
            <a:ext cx="143789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layers</a:t>
            </a:r>
            <a:endParaRPr lang="en-US" sz="3200" dirty="0"/>
          </a:p>
        </p:txBody>
      </p:sp>
      <p:sp>
        <p:nvSpPr>
          <p:cNvPr id="39" name="正方形/長方形 38">
            <a:extLst>
              <a:ext uri="{FF2B5EF4-FFF2-40B4-BE49-F238E27FC236}">
                <a16:creationId xmlns:a16="http://schemas.microsoft.com/office/drawing/2014/main" id="{AF7F7CEE-9E64-F594-C608-4339FD0F7CB1}"/>
              </a:ext>
            </a:extLst>
          </p:cNvPr>
          <p:cNvSpPr/>
          <p:nvPr/>
        </p:nvSpPr>
        <p:spPr>
          <a:xfrm>
            <a:off x="15807338" y="7786762"/>
            <a:ext cx="4037656"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0" name="変数.shape：配列の形を調べる(numpy配列)">
            <a:extLst>
              <a:ext uri="{FF2B5EF4-FFF2-40B4-BE49-F238E27FC236}">
                <a16:creationId xmlns:a16="http://schemas.microsoft.com/office/drawing/2014/main" id="{6F183C5C-A806-4EF7-4D4B-39E96EAF52AB}"/>
              </a:ext>
            </a:extLst>
          </p:cNvPr>
          <p:cNvSpPr txBox="1"/>
          <p:nvPr/>
        </p:nvSpPr>
        <p:spPr>
          <a:xfrm>
            <a:off x="13672002" y="8257870"/>
            <a:ext cx="2016578"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datasets</a:t>
            </a:r>
            <a:endParaRPr lang="en-US" sz="3200" dirty="0"/>
          </a:p>
        </p:txBody>
      </p:sp>
      <p:sp>
        <p:nvSpPr>
          <p:cNvPr id="41" name="変数.shape：配列の形を調べる(numpy配列)">
            <a:extLst>
              <a:ext uri="{FF2B5EF4-FFF2-40B4-BE49-F238E27FC236}">
                <a16:creationId xmlns:a16="http://schemas.microsoft.com/office/drawing/2014/main" id="{3B174042-21EB-81B8-D269-987A5975A13A}"/>
              </a:ext>
            </a:extLst>
          </p:cNvPr>
          <p:cNvSpPr txBox="1"/>
          <p:nvPr/>
        </p:nvSpPr>
        <p:spPr>
          <a:xfrm>
            <a:off x="15948147" y="7949338"/>
            <a:ext cx="1325684"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solidFill>
                  <a:srgbClr val="FF0000"/>
                </a:solidFill>
              </a:rPr>
              <a:t>mnist</a:t>
            </a:r>
            <a:endParaRPr lang="en-US" sz="3200" dirty="0">
              <a:solidFill>
                <a:srgbClr val="FF0000"/>
              </a:solidFill>
            </a:endParaRPr>
          </a:p>
        </p:txBody>
      </p:sp>
      <p:sp>
        <p:nvSpPr>
          <p:cNvPr id="42" name="変数.shape：配列の形を調べる(numpy配列)">
            <a:extLst>
              <a:ext uri="{FF2B5EF4-FFF2-40B4-BE49-F238E27FC236}">
                <a16:creationId xmlns:a16="http://schemas.microsoft.com/office/drawing/2014/main" id="{348AE2B1-1262-77BB-F2EB-CD23748767D7}"/>
              </a:ext>
            </a:extLst>
          </p:cNvPr>
          <p:cNvSpPr txBox="1"/>
          <p:nvPr/>
        </p:nvSpPr>
        <p:spPr>
          <a:xfrm>
            <a:off x="13767951" y="10073146"/>
            <a:ext cx="169918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models</a:t>
            </a:r>
            <a:endParaRPr lang="en-US" sz="3200" dirty="0"/>
          </a:p>
        </p:txBody>
      </p:sp>
      <p:sp>
        <p:nvSpPr>
          <p:cNvPr id="43" name="変数.shape：配列の形を調べる(numpy配列)">
            <a:extLst>
              <a:ext uri="{FF2B5EF4-FFF2-40B4-BE49-F238E27FC236}">
                <a16:creationId xmlns:a16="http://schemas.microsoft.com/office/drawing/2014/main" id="{9D12CB48-731A-4634-F7F1-BD249880E2C0}"/>
              </a:ext>
            </a:extLst>
          </p:cNvPr>
          <p:cNvSpPr txBox="1"/>
          <p:nvPr/>
        </p:nvSpPr>
        <p:spPr>
          <a:xfrm>
            <a:off x="17446110" y="7945994"/>
            <a:ext cx="1710405"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solidFill>
                  <a:srgbClr val="FF0000"/>
                </a:solidFill>
              </a:rPr>
              <a:t>cifar10</a:t>
            </a:r>
          </a:p>
        </p:txBody>
      </p:sp>
      <p:sp>
        <p:nvSpPr>
          <p:cNvPr id="44" name="変数.shape：配列の形を調べる(numpy配列)">
            <a:extLst>
              <a:ext uri="{FF2B5EF4-FFF2-40B4-BE49-F238E27FC236}">
                <a16:creationId xmlns:a16="http://schemas.microsoft.com/office/drawing/2014/main" id="{62F7C386-3233-68B4-9A10-78D29DEADBD9}"/>
              </a:ext>
            </a:extLst>
          </p:cNvPr>
          <p:cNvSpPr txBox="1"/>
          <p:nvPr/>
        </p:nvSpPr>
        <p:spPr>
          <a:xfrm>
            <a:off x="15948147" y="8639794"/>
            <a:ext cx="3169137"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solidFill>
                  <a:srgbClr val="FF0000"/>
                </a:solidFill>
              </a:rPr>
              <a:t>fashion_mnist</a:t>
            </a:r>
          </a:p>
        </p:txBody>
      </p:sp>
      <p:sp>
        <p:nvSpPr>
          <p:cNvPr id="45" name="変数.shape：配列の形を調べる(numpy配列)">
            <a:extLst>
              <a:ext uri="{FF2B5EF4-FFF2-40B4-BE49-F238E27FC236}">
                <a16:creationId xmlns:a16="http://schemas.microsoft.com/office/drawing/2014/main" id="{42263491-DA2A-E6B2-8A60-6C5CA2727F58}"/>
              </a:ext>
            </a:extLst>
          </p:cNvPr>
          <p:cNvSpPr txBox="1"/>
          <p:nvPr/>
        </p:nvSpPr>
        <p:spPr>
          <a:xfrm>
            <a:off x="14069765" y="11422634"/>
            <a:ext cx="1021113"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t>utils</a:t>
            </a:r>
            <a:endParaRPr lang="en-US" sz="3200" dirty="0"/>
          </a:p>
        </p:txBody>
      </p:sp>
      <p:sp>
        <p:nvSpPr>
          <p:cNvPr id="46" name="変数.shape：配列の形を調べる(numpy配列)">
            <a:extLst>
              <a:ext uri="{FF2B5EF4-FFF2-40B4-BE49-F238E27FC236}">
                <a16:creationId xmlns:a16="http://schemas.microsoft.com/office/drawing/2014/main" id="{A23739EC-0327-4A79-D658-06E0A0699DFF}"/>
              </a:ext>
            </a:extLst>
          </p:cNvPr>
          <p:cNvSpPr txBox="1"/>
          <p:nvPr/>
        </p:nvSpPr>
        <p:spPr>
          <a:xfrm>
            <a:off x="14257030" y="12180832"/>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nvGrpSpPr>
          <p:cNvPr id="47" name="グループ化 46">
            <a:extLst>
              <a:ext uri="{FF2B5EF4-FFF2-40B4-BE49-F238E27FC236}">
                <a16:creationId xmlns:a16="http://schemas.microsoft.com/office/drawing/2014/main" id="{1B556DEB-2BCE-8E8D-AF0E-D192F19225D0}"/>
              </a:ext>
            </a:extLst>
          </p:cNvPr>
          <p:cNvGrpSpPr/>
          <p:nvPr/>
        </p:nvGrpSpPr>
        <p:grpSpPr>
          <a:xfrm>
            <a:off x="15776377" y="5978124"/>
            <a:ext cx="4602312" cy="1537253"/>
            <a:chOff x="3528860" y="6149574"/>
            <a:chExt cx="4602312" cy="1537253"/>
          </a:xfrm>
        </p:grpSpPr>
        <p:sp>
          <p:nvSpPr>
            <p:cNvPr id="48" name="正方形/長方形 47">
              <a:extLst>
                <a:ext uri="{FF2B5EF4-FFF2-40B4-BE49-F238E27FC236}">
                  <a16:creationId xmlns:a16="http://schemas.microsoft.com/office/drawing/2014/main" id="{B30D9F2E-4370-CEDF-AE29-0AE602F0B2CD}"/>
                </a:ext>
              </a:extLst>
            </p:cNvPr>
            <p:cNvSpPr/>
            <p:nvPr/>
          </p:nvSpPr>
          <p:spPr>
            <a:xfrm>
              <a:off x="3528860" y="6149574"/>
              <a:ext cx="4602312"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9" name="変数.shape：配列の形を調べる(numpy配列)">
              <a:extLst>
                <a:ext uri="{FF2B5EF4-FFF2-40B4-BE49-F238E27FC236}">
                  <a16:creationId xmlns:a16="http://schemas.microsoft.com/office/drawing/2014/main" id="{729C66B6-C0EB-384C-706F-E7E3F224B09A}"/>
                </a:ext>
              </a:extLst>
            </p:cNvPr>
            <p:cNvSpPr txBox="1"/>
            <p:nvPr/>
          </p:nvSpPr>
          <p:spPr>
            <a:xfrm>
              <a:off x="3655174" y="6288722"/>
              <a:ext cx="1474763"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solidFill>
                    <a:srgbClr val="FF0000"/>
                  </a:solidFill>
                </a:rPr>
                <a:t>Dense</a:t>
              </a:r>
              <a:endParaRPr lang="en-US" sz="3200" dirty="0">
                <a:solidFill>
                  <a:srgbClr val="FF0000"/>
                </a:solidFill>
              </a:endParaRPr>
            </a:p>
          </p:txBody>
        </p:sp>
        <p:sp>
          <p:nvSpPr>
            <p:cNvPr id="50" name="変数.shape：配列の形を調べる(numpy配列)">
              <a:extLst>
                <a:ext uri="{FF2B5EF4-FFF2-40B4-BE49-F238E27FC236}">
                  <a16:creationId xmlns:a16="http://schemas.microsoft.com/office/drawing/2014/main" id="{1EC9AF0C-C99E-0C06-C689-B5C258F722B5}"/>
                </a:ext>
              </a:extLst>
            </p:cNvPr>
            <p:cNvSpPr txBox="1"/>
            <p:nvPr/>
          </p:nvSpPr>
          <p:spPr>
            <a:xfrm>
              <a:off x="3667805" y="6959777"/>
              <a:ext cx="1816203"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solidFill>
                    <a:srgbClr val="FF0000"/>
                  </a:solidFill>
                </a:rPr>
                <a:t>Conv2d</a:t>
              </a:r>
            </a:p>
          </p:txBody>
        </p:sp>
        <p:sp>
          <p:nvSpPr>
            <p:cNvPr id="51" name="変数.shape：配列の形を調べる(numpy配列)">
              <a:extLst>
                <a:ext uri="{FF2B5EF4-FFF2-40B4-BE49-F238E27FC236}">
                  <a16:creationId xmlns:a16="http://schemas.microsoft.com/office/drawing/2014/main" id="{6D1D2646-642B-99F2-23DB-B9A2A81FEE13}"/>
                </a:ext>
              </a:extLst>
            </p:cNvPr>
            <p:cNvSpPr txBox="1"/>
            <p:nvPr/>
          </p:nvSpPr>
          <p:spPr>
            <a:xfrm>
              <a:off x="5235457" y="6280347"/>
              <a:ext cx="1930016"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solidFill>
                    <a:srgbClr val="FF0000"/>
                  </a:solidFill>
                </a:rPr>
                <a:t>Dropout</a:t>
              </a:r>
              <a:endParaRPr lang="en-US" sz="3200" dirty="0">
                <a:solidFill>
                  <a:srgbClr val="FF0000"/>
                </a:solidFill>
              </a:endParaRPr>
            </a:p>
          </p:txBody>
        </p:sp>
        <p:sp>
          <p:nvSpPr>
            <p:cNvPr id="52" name="変数.shape：配列の形を調べる(numpy配列)">
              <a:extLst>
                <a:ext uri="{FF2B5EF4-FFF2-40B4-BE49-F238E27FC236}">
                  <a16:creationId xmlns:a16="http://schemas.microsoft.com/office/drawing/2014/main" id="{589D5FEB-760E-2870-09A6-49014922CCFA}"/>
                </a:ext>
              </a:extLst>
            </p:cNvPr>
            <p:cNvSpPr txBox="1"/>
            <p:nvPr/>
          </p:nvSpPr>
          <p:spPr>
            <a:xfrm>
              <a:off x="5557955" y="6963249"/>
              <a:ext cx="1630254"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solidFill>
                    <a:srgbClr val="FF0000"/>
                  </a:solidFill>
                </a:rPr>
                <a:t>Flatten</a:t>
              </a:r>
              <a:endParaRPr lang="en-US" sz="3200" dirty="0">
                <a:solidFill>
                  <a:srgbClr val="FF0000"/>
                </a:solidFill>
              </a:endParaRPr>
            </a:p>
          </p:txBody>
        </p:sp>
        <p:sp>
          <p:nvSpPr>
            <p:cNvPr id="53" name="変数.shape：配列の形を調べる(numpy配列)">
              <a:extLst>
                <a:ext uri="{FF2B5EF4-FFF2-40B4-BE49-F238E27FC236}">
                  <a16:creationId xmlns:a16="http://schemas.microsoft.com/office/drawing/2014/main" id="{A2516BDA-EBE0-31C3-EA22-1BA7AAD913EA}"/>
                </a:ext>
              </a:extLst>
            </p:cNvPr>
            <p:cNvSpPr txBox="1"/>
            <p:nvPr/>
          </p:nvSpPr>
          <p:spPr>
            <a:xfrm>
              <a:off x="7262156" y="7038950"/>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sp>
        <p:nvSpPr>
          <p:cNvPr id="54" name="変数.shape：配列の形を調べる(numpy配列)">
            <a:extLst>
              <a:ext uri="{FF2B5EF4-FFF2-40B4-BE49-F238E27FC236}">
                <a16:creationId xmlns:a16="http://schemas.microsoft.com/office/drawing/2014/main" id="{1A829765-98B5-6AD6-8957-CA341DA2A1F4}"/>
              </a:ext>
            </a:extLst>
          </p:cNvPr>
          <p:cNvSpPr txBox="1"/>
          <p:nvPr/>
        </p:nvSpPr>
        <p:spPr>
          <a:xfrm>
            <a:off x="19176059" y="8662219"/>
            <a:ext cx="66893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700"/>
            </a:lvl1pPr>
          </a:lstStyle>
          <a:p>
            <a:r>
              <a:rPr lang="en-US" sz="3200" dirty="0"/>
              <a:t>...</a:t>
            </a:r>
          </a:p>
        </p:txBody>
      </p:sp>
      <p:grpSp>
        <p:nvGrpSpPr>
          <p:cNvPr id="55" name="グループ化 54">
            <a:extLst>
              <a:ext uri="{FF2B5EF4-FFF2-40B4-BE49-F238E27FC236}">
                <a16:creationId xmlns:a16="http://schemas.microsoft.com/office/drawing/2014/main" id="{7CFF3409-C691-936E-021C-0A3DDB7F6F93}"/>
              </a:ext>
            </a:extLst>
          </p:cNvPr>
          <p:cNvGrpSpPr/>
          <p:nvPr/>
        </p:nvGrpSpPr>
        <p:grpSpPr>
          <a:xfrm>
            <a:off x="15790149" y="9602038"/>
            <a:ext cx="3424058" cy="1537253"/>
            <a:chOff x="3960076" y="9773488"/>
            <a:chExt cx="3424058" cy="1537253"/>
          </a:xfrm>
        </p:grpSpPr>
        <p:sp>
          <p:nvSpPr>
            <p:cNvPr id="56" name="正方形/長方形 55">
              <a:extLst>
                <a:ext uri="{FF2B5EF4-FFF2-40B4-BE49-F238E27FC236}">
                  <a16:creationId xmlns:a16="http://schemas.microsoft.com/office/drawing/2014/main" id="{AB225754-489F-5A85-964B-11183F21FBA2}"/>
                </a:ext>
              </a:extLst>
            </p:cNvPr>
            <p:cNvSpPr/>
            <p:nvPr/>
          </p:nvSpPr>
          <p:spPr>
            <a:xfrm>
              <a:off x="3960076" y="9773488"/>
              <a:ext cx="3424058" cy="1537253"/>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7" name="変数.shape：配列の形を調べる(numpy配列)">
              <a:extLst>
                <a:ext uri="{FF2B5EF4-FFF2-40B4-BE49-F238E27FC236}">
                  <a16:creationId xmlns:a16="http://schemas.microsoft.com/office/drawing/2014/main" id="{95973DB5-4576-5464-8209-EFDDE6667ECE}"/>
                </a:ext>
              </a:extLst>
            </p:cNvPr>
            <p:cNvSpPr txBox="1"/>
            <p:nvPr/>
          </p:nvSpPr>
          <p:spPr>
            <a:xfrm>
              <a:off x="4118805" y="9866733"/>
              <a:ext cx="2418932"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solidFill>
                    <a:srgbClr val="FF0000"/>
                  </a:solidFill>
                </a:rPr>
                <a:t>Sequential</a:t>
              </a:r>
              <a:endParaRPr lang="en-US" sz="3200" dirty="0">
                <a:solidFill>
                  <a:srgbClr val="FF0000"/>
                </a:solidFill>
              </a:endParaRPr>
            </a:p>
          </p:txBody>
        </p:sp>
        <p:sp>
          <p:nvSpPr>
            <p:cNvPr id="58" name="変数.shape：配列の形を調べる(numpy配列)">
              <a:extLst>
                <a:ext uri="{FF2B5EF4-FFF2-40B4-BE49-F238E27FC236}">
                  <a16:creationId xmlns:a16="http://schemas.microsoft.com/office/drawing/2014/main" id="{E41F694F-1C2B-4C19-46F6-3DF205DB12F9}"/>
                </a:ext>
              </a:extLst>
            </p:cNvPr>
            <p:cNvSpPr txBox="1"/>
            <p:nvPr/>
          </p:nvSpPr>
          <p:spPr>
            <a:xfrm>
              <a:off x="4137131" y="10612000"/>
              <a:ext cx="2316340"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solidFill>
                    <a:srgbClr val="FF0000"/>
                  </a:solidFill>
                </a:rPr>
                <a:t>functional</a:t>
              </a:r>
            </a:p>
          </p:txBody>
        </p:sp>
        <p:sp>
          <p:nvSpPr>
            <p:cNvPr id="59" name="変数.shape：配列の形を調べる(numpy配列)">
              <a:extLst>
                <a:ext uri="{FF2B5EF4-FFF2-40B4-BE49-F238E27FC236}">
                  <a16:creationId xmlns:a16="http://schemas.microsoft.com/office/drawing/2014/main" id="{BD3224AE-CAB8-191D-7259-4CAD13E52EE2}"/>
                </a:ext>
              </a:extLst>
            </p:cNvPr>
            <p:cNvSpPr txBox="1"/>
            <p:nvPr/>
          </p:nvSpPr>
          <p:spPr>
            <a:xfrm>
              <a:off x="6584022" y="10659379"/>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grpSp>
        <p:nvGrpSpPr>
          <p:cNvPr id="60" name="グループ化 59">
            <a:extLst>
              <a:ext uri="{FF2B5EF4-FFF2-40B4-BE49-F238E27FC236}">
                <a16:creationId xmlns:a16="http://schemas.microsoft.com/office/drawing/2014/main" id="{DF0C1B20-CAE4-B2D4-937F-54FC22277A98}"/>
              </a:ext>
            </a:extLst>
          </p:cNvPr>
          <p:cNvGrpSpPr/>
          <p:nvPr/>
        </p:nvGrpSpPr>
        <p:grpSpPr>
          <a:xfrm>
            <a:off x="15782407" y="11334573"/>
            <a:ext cx="4288174" cy="889122"/>
            <a:chOff x="3057812" y="11506023"/>
            <a:chExt cx="4288174" cy="889122"/>
          </a:xfrm>
        </p:grpSpPr>
        <p:sp>
          <p:nvSpPr>
            <p:cNvPr id="61" name="正方形/長方形 60">
              <a:extLst>
                <a:ext uri="{FF2B5EF4-FFF2-40B4-BE49-F238E27FC236}">
                  <a16:creationId xmlns:a16="http://schemas.microsoft.com/office/drawing/2014/main" id="{59FE2DEC-E7E8-181A-13B6-2A800600E07D}"/>
                </a:ext>
              </a:extLst>
            </p:cNvPr>
            <p:cNvSpPr/>
            <p:nvPr/>
          </p:nvSpPr>
          <p:spPr>
            <a:xfrm>
              <a:off x="3057812" y="11506023"/>
              <a:ext cx="4288174" cy="889122"/>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2" name="変数.shape：配列の形を調べる(numpy配列)">
              <a:extLst>
                <a:ext uri="{FF2B5EF4-FFF2-40B4-BE49-F238E27FC236}">
                  <a16:creationId xmlns:a16="http://schemas.microsoft.com/office/drawing/2014/main" id="{561ECD84-8E79-19A5-DE30-3B7F4920585A}"/>
                </a:ext>
              </a:extLst>
            </p:cNvPr>
            <p:cNvSpPr txBox="1"/>
            <p:nvPr/>
          </p:nvSpPr>
          <p:spPr>
            <a:xfrm>
              <a:off x="3211397" y="11619545"/>
              <a:ext cx="3217227" cy="595035"/>
            </a:xfrm>
            <a:prstGeom prst="rect">
              <a:avLst/>
            </a:prstGeom>
            <a:solidFill>
              <a:schemeClr val="accent4">
                <a:lumMod val="20000"/>
                <a:lumOff val="80000"/>
              </a:schemeClr>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err="1">
                  <a:solidFill>
                    <a:srgbClr val="FF0000"/>
                  </a:solidFill>
                </a:rPr>
                <a:t>to_categorical</a:t>
              </a:r>
              <a:endParaRPr lang="en-US" sz="3200" dirty="0">
                <a:solidFill>
                  <a:srgbClr val="FF0000"/>
                </a:solidFill>
              </a:endParaRPr>
            </a:p>
          </p:txBody>
        </p:sp>
        <p:sp>
          <p:nvSpPr>
            <p:cNvPr id="63" name="変数.shape：配列の形を調べる(numpy配列)">
              <a:extLst>
                <a:ext uri="{FF2B5EF4-FFF2-40B4-BE49-F238E27FC236}">
                  <a16:creationId xmlns:a16="http://schemas.microsoft.com/office/drawing/2014/main" id="{CD0A82C8-36A7-A483-BBD9-A233FE5AC0FE}"/>
                </a:ext>
              </a:extLst>
            </p:cNvPr>
            <p:cNvSpPr txBox="1"/>
            <p:nvPr/>
          </p:nvSpPr>
          <p:spPr>
            <a:xfrm>
              <a:off x="6586760" y="11706954"/>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grpSp>
      <p:sp>
        <p:nvSpPr>
          <p:cNvPr id="64" name="変数.shape：配列の形を調べる(numpy配列)">
            <a:extLst>
              <a:ext uri="{FF2B5EF4-FFF2-40B4-BE49-F238E27FC236}">
                <a16:creationId xmlns:a16="http://schemas.microsoft.com/office/drawing/2014/main" id="{F482A257-47E9-F63D-9595-7B7DC0A59799}"/>
              </a:ext>
            </a:extLst>
          </p:cNvPr>
          <p:cNvSpPr txBox="1"/>
          <p:nvPr/>
        </p:nvSpPr>
        <p:spPr>
          <a:xfrm>
            <a:off x="17391752" y="12156652"/>
            <a:ext cx="43441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3200" dirty="0"/>
              <a:t>...</a:t>
            </a:r>
          </a:p>
        </p:txBody>
      </p:sp>
      <p:sp>
        <p:nvSpPr>
          <p:cNvPr id="65" name="テキスト ボックス 64">
            <a:extLst>
              <a:ext uri="{FF2B5EF4-FFF2-40B4-BE49-F238E27FC236}">
                <a16:creationId xmlns:a16="http://schemas.microsoft.com/office/drawing/2014/main" id="{AE37729C-164B-7198-3495-CAC4FCEF4A53}"/>
              </a:ext>
            </a:extLst>
          </p:cNvPr>
          <p:cNvSpPr txBox="1"/>
          <p:nvPr/>
        </p:nvSpPr>
        <p:spPr>
          <a:xfrm>
            <a:off x="12351585" y="2818786"/>
            <a:ext cx="86835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import </a:t>
            </a:r>
            <a:r>
              <a:rPr kumimoji="0" lang="en-US" altLang="ja-JP"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keras</a:t>
            </a:r>
            <a:endParaRPr kumimoji="0" lang="ja-JP" altLang="en-US"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66" name="テキスト ボックス 65">
            <a:extLst>
              <a:ext uri="{FF2B5EF4-FFF2-40B4-BE49-F238E27FC236}">
                <a16:creationId xmlns:a16="http://schemas.microsoft.com/office/drawing/2014/main" id="{C896372E-9CA8-A137-4D82-DDD87D34009D}"/>
              </a:ext>
            </a:extLst>
          </p:cNvPr>
          <p:cNvSpPr txBox="1"/>
          <p:nvPr/>
        </p:nvSpPr>
        <p:spPr>
          <a:xfrm>
            <a:off x="12324522" y="3559771"/>
            <a:ext cx="11446135" cy="12054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使う際には</a:t>
            </a:r>
            <a:r>
              <a:rPr kumimoji="0" lang="en-US" altLang="ja-JP"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keras.datasets.mnist</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p>
          <a:p>
            <a:pPr marL="0" marR="0" indent="0" algn="l" defTabSz="825500"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 </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ここでは</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keras.datasets.mnist.load_data() )</a:t>
            </a:r>
            <a:endParaRPr kumimoji="0" lang="ja-JP" altLang="en-US" sz="36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67" name="テキスト ボックス 66">
            <a:extLst>
              <a:ext uri="{FF2B5EF4-FFF2-40B4-BE49-F238E27FC236}">
                <a16:creationId xmlns:a16="http://schemas.microsoft.com/office/drawing/2014/main" id="{DD05613A-E7F5-F7CB-550D-A6A883692801}"/>
              </a:ext>
            </a:extLst>
          </p:cNvPr>
          <p:cNvSpPr txBox="1"/>
          <p:nvPr/>
        </p:nvSpPr>
        <p:spPr>
          <a:xfrm>
            <a:off x="1101990" y="13011178"/>
            <a:ext cx="86835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chemeClr val="tx1"/>
                </a:solidFill>
                <a:effectLst/>
                <a:uFillTx/>
                <a:latin typeface="ヒラギノ角ゴ ProN W6"/>
                <a:ea typeface="ヒラギノ角ゴ ProN W6"/>
                <a:cs typeface="ヒラギノ角ゴ ProN W6"/>
                <a:sym typeface="ヒラギノ角ゴ ProN W6"/>
              </a:rPr>
              <a:t>mnist</a:t>
            </a:r>
            <a:r>
              <a:rPr kumimoji="0" lang="ja-JP" altLang="en-US" sz="3600" b="0" i="0" u="none" strike="noStrike" cap="none" spc="0" normalizeH="0" baseline="0">
                <a:ln>
                  <a:noFill/>
                </a:ln>
                <a:solidFill>
                  <a:schemeClr val="tx1"/>
                </a:solidFill>
                <a:effectLst/>
                <a:uFillTx/>
                <a:latin typeface="ヒラギノ角ゴ ProN W6"/>
                <a:ea typeface="ヒラギノ角ゴ ProN W6"/>
                <a:cs typeface="ヒラギノ角ゴ ProN W6"/>
                <a:sym typeface="ヒラギノ角ゴ ProN W6"/>
              </a:rPr>
              <a:t>しか使えないがシンプルに書ける</a:t>
            </a:r>
          </a:p>
        </p:txBody>
      </p:sp>
      <p:sp>
        <p:nvSpPr>
          <p:cNvPr id="68" name="テキスト ボックス 67">
            <a:extLst>
              <a:ext uri="{FF2B5EF4-FFF2-40B4-BE49-F238E27FC236}">
                <a16:creationId xmlns:a16="http://schemas.microsoft.com/office/drawing/2014/main" id="{88533784-5A0A-439B-98A9-E07455A2A64C}"/>
              </a:ext>
            </a:extLst>
          </p:cNvPr>
          <p:cNvSpPr txBox="1"/>
          <p:nvPr/>
        </p:nvSpPr>
        <p:spPr>
          <a:xfrm>
            <a:off x="12932063" y="12972961"/>
            <a:ext cx="86835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chemeClr val="tx1"/>
                </a:solidFill>
                <a:effectLst/>
                <a:uFillTx/>
                <a:latin typeface="ヒラギノ角ゴ ProN W6"/>
                <a:ea typeface="ヒラギノ角ゴ ProN W6"/>
                <a:cs typeface="ヒラギノ角ゴ ProN W6"/>
                <a:sym typeface="ヒラギノ角ゴ ProN W6"/>
              </a:rPr>
              <a:t>全て使えるが書くのが面倒</a:t>
            </a:r>
          </a:p>
        </p:txBody>
      </p:sp>
    </p:spTree>
    <p:extLst>
      <p:ext uri="{BB962C8B-B14F-4D97-AF65-F5344CB8AC3E}">
        <p14:creationId xmlns:p14="http://schemas.microsoft.com/office/powerpoint/2010/main" val="1978097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41">
            <a:extLst>
              <a:ext uri="{FF2B5EF4-FFF2-40B4-BE49-F238E27FC236}">
                <a16:creationId xmlns:a16="http://schemas.microsoft.com/office/drawing/2014/main" id="{BD32373B-7B36-ED71-FBB2-A6590C1B0F74}"/>
              </a:ext>
            </a:extLst>
          </p:cNvPr>
          <p:cNvSpPr/>
          <p:nvPr/>
        </p:nvSpPr>
        <p:spPr>
          <a:xfrm>
            <a:off x="11529393" y="4105318"/>
            <a:ext cx="2203918" cy="8823320"/>
          </a:xfrm>
          <a:prstGeom prst="round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2" name="テキスト ボックス 11">
            <a:extLst>
              <a:ext uri="{FF2B5EF4-FFF2-40B4-BE49-F238E27FC236}">
                <a16:creationId xmlns:a16="http://schemas.microsoft.com/office/drawing/2014/main" id="{8084B27A-3AF4-3879-7195-6B208713E82A}"/>
              </a:ext>
            </a:extLst>
          </p:cNvPr>
          <p:cNvSpPr txBox="1"/>
          <p:nvPr/>
        </p:nvSpPr>
        <p:spPr>
          <a:xfrm>
            <a:off x="8709105" y="627285"/>
            <a:ext cx="7813668" cy="101566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mnist.load_data()</a:t>
            </a:r>
          </a:p>
        </p:txBody>
      </p:sp>
      <p:pic>
        <p:nvPicPr>
          <p:cNvPr id="3" name="スクリーンショット 2021-12-07 6.36.19.png" descr="スクリーンショット 2021-12-07 6.36.19.png">
            <a:extLst>
              <a:ext uri="{FF2B5EF4-FFF2-40B4-BE49-F238E27FC236}">
                <a16:creationId xmlns:a16="http://schemas.microsoft.com/office/drawing/2014/main" id="{6FB24FFE-69C6-9E63-B3E0-A9FCD2963D92}"/>
              </a:ext>
            </a:extLst>
          </p:cNvPr>
          <p:cNvPicPr>
            <a:picLocks noChangeAspect="1"/>
          </p:cNvPicPr>
          <p:nvPr/>
        </p:nvPicPr>
        <p:blipFill>
          <a:blip r:embed="rId2"/>
          <a:srcRect t="68261" r="41323"/>
          <a:stretch>
            <a:fillRect/>
          </a:stretch>
        </p:blipFill>
        <p:spPr>
          <a:xfrm>
            <a:off x="412564" y="5232181"/>
            <a:ext cx="9846436" cy="1596430"/>
          </a:xfrm>
          <a:prstGeom prst="rect">
            <a:avLst/>
          </a:prstGeom>
          <a:ln w="12700">
            <a:miter lim="400000"/>
          </a:ln>
        </p:spPr>
      </p:pic>
      <p:sp>
        <p:nvSpPr>
          <p:cNvPr id="4" name="MNIST：0~9の文字画像のデータ">
            <a:extLst>
              <a:ext uri="{FF2B5EF4-FFF2-40B4-BE49-F238E27FC236}">
                <a16:creationId xmlns:a16="http://schemas.microsoft.com/office/drawing/2014/main" id="{9EA2AE05-228A-AEB8-7F28-974FE793C385}"/>
              </a:ext>
            </a:extLst>
          </p:cNvPr>
          <p:cNvSpPr txBox="1"/>
          <p:nvPr/>
        </p:nvSpPr>
        <p:spPr>
          <a:xfrm>
            <a:off x="1570769" y="4418518"/>
            <a:ext cx="74250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MNIST：0~9の文字画像のデータ</a:t>
            </a:r>
          </a:p>
        </p:txBody>
      </p:sp>
      <p:sp>
        <p:nvSpPr>
          <p:cNvPr id="6" name="mnistのdataを読み込む">
            <a:extLst>
              <a:ext uri="{FF2B5EF4-FFF2-40B4-BE49-F238E27FC236}">
                <a16:creationId xmlns:a16="http://schemas.microsoft.com/office/drawing/2014/main" id="{140D5DFC-0EBD-C2BE-12E0-6264E85E5035}"/>
              </a:ext>
            </a:extLst>
          </p:cNvPr>
          <p:cNvSpPr txBox="1"/>
          <p:nvPr/>
        </p:nvSpPr>
        <p:spPr>
          <a:xfrm>
            <a:off x="869240" y="2535382"/>
            <a:ext cx="9321463"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rPr sz="6000"/>
              <a:t>mnistの</a:t>
            </a:r>
            <a:r>
              <a:rPr lang="ja-JP" altLang="en-US" sz="6000"/>
              <a:t>データ</a:t>
            </a:r>
            <a:r>
              <a:rPr sz="6000"/>
              <a:t>を読み込む</a:t>
            </a:r>
          </a:p>
        </p:txBody>
      </p:sp>
      <p:sp>
        <p:nvSpPr>
          <p:cNvPr id="7" name="・">
            <a:extLst>
              <a:ext uri="{FF2B5EF4-FFF2-40B4-BE49-F238E27FC236}">
                <a16:creationId xmlns:a16="http://schemas.microsoft.com/office/drawing/2014/main" id="{D32939EA-2DE8-EA2B-4209-BC330DF847B0}"/>
              </a:ext>
            </a:extLst>
          </p:cNvPr>
          <p:cNvSpPr txBox="1"/>
          <p:nvPr/>
        </p:nvSpPr>
        <p:spPr>
          <a:xfrm>
            <a:off x="12411611" y="9012903"/>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8" name="・">
            <a:extLst>
              <a:ext uri="{FF2B5EF4-FFF2-40B4-BE49-F238E27FC236}">
                <a16:creationId xmlns:a16="http://schemas.microsoft.com/office/drawing/2014/main" id="{D458D7BA-000A-5BDF-373D-95AF8B7DB6D2}"/>
              </a:ext>
            </a:extLst>
          </p:cNvPr>
          <p:cNvSpPr txBox="1"/>
          <p:nvPr/>
        </p:nvSpPr>
        <p:spPr>
          <a:xfrm>
            <a:off x="12411611" y="9402245"/>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9" name="・">
            <a:extLst>
              <a:ext uri="{FF2B5EF4-FFF2-40B4-BE49-F238E27FC236}">
                <a16:creationId xmlns:a16="http://schemas.microsoft.com/office/drawing/2014/main" id="{96B604D9-3D47-D471-5D9F-D63742E80750}"/>
              </a:ext>
            </a:extLst>
          </p:cNvPr>
          <p:cNvSpPr txBox="1"/>
          <p:nvPr/>
        </p:nvSpPr>
        <p:spPr>
          <a:xfrm>
            <a:off x="12411611" y="9801473"/>
            <a:ext cx="49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10" name="5">
            <a:extLst>
              <a:ext uri="{FF2B5EF4-FFF2-40B4-BE49-F238E27FC236}">
                <a16:creationId xmlns:a16="http://schemas.microsoft.com/office/drawing/2014/main" id="{0300F1C5-2D4C-D4F9-E31B-87FBE47112C5}"/>
              </a:ext>
            </a:extLst>
          </p:cNvPr>
          <p:cNvSpPr txBox="1"/>
          <p:nvPr/>
        </p:nvSpPr>
        <p:spPr>
          <a:xfrm>
            <a:off x="15519648" y="5346188"/>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5</a:t>
            </a:r>
          </a:p>
        </p:txBody>
      </p:sp>
      <p:sp>
        <p:nvSpPr>
          <p:cNvPr id="11" name="0">
            <a:extLst>
              <a:ext uri="{FF2B5EF4-FFF2-40B4-BE49-F238E27FC236}">
                <a16:creationId xmlns:a16="http://schemas.microsoft.com/office/drawing/2014/main" id="{D8CCF601-DC96-D3B2-F2B4-3D8C56835C4E}"/>
              </a:ext>
            </a:extLst>
          </p:cNvPr>
          <p:cNvSpPr txBox="1"/>
          <p:nvPr/>
        </p:nvSpPr>
        <p:spPr>
          <a:xfrm>
            <a:off x="15519648" y="6541094"/>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0</a:t>
            </a:r>
          </a:p>
        </p:txBody>
      </p:sp>
      <p:sp>
        <p:nvSpPr>
          <p:cNvPr id="13" name="4">
            <a:extLst>
              <a:ext uri="{FF2B5EF4-FFF2-40B4-BE49-F238E27FC236}">
                <a16:creationId xmlns:a16="http://schemas.microsoft.com/office/drawing/2014/main" id="{FEE3C120-CD95-CC65-5167-FA93F03BFD77}"/>
              </a:ext>
            </a:extLst>
          </p:cNvPr>
          <p:cNvSpPr txBox="1"/>
          <p:nvPr/>
        </p:nvSpPr>
        <p:spPr>
          <a:xfrm>
            <a:off x="15519648" y="7780987"/>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4</a:t>
            </a:r>
          </a:p>
        </p:txBody>
      </p:sp>
      <p:sp>
        <p:nvSpPr>
          <p:cNvPr id="15" name="6">
            <a:extLst>
              <a:ext uri="{FF2B5EF4-FFF2-40B4-BE49-F238E27FC236}">
                <a16:creationId xmlns:a16="http://schemas.microsoft.com/office/drawing/2014/main" id="{AC673A60-44B3-E1DF-A213-24213B04948A}"/>
              </a:ext>
            </a:extLst>
          </p:cNvPr>
          <p:cNvSpPr txBox="1"/>
          <p:nvPr/>
        </p:nvSpPr>
        <p:spPr>
          <a:xfrm>
            <a:off x="15519648" y="10683960"/>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6</a:t>
            </a:r>
          </a:p>
        </p:txBody>
      </p:sp>
      <p:sp>
        <p:nvSpPr>
          <p:cNvPr id="16" name="8">
            <a:extLst>
              <a:ext uri="{FF2B5EF4-FFF2-40B4-BE49-F238E27FC236}">
                <a16:creationId xmlns:a16="http://schemas.microsoft.com/office/drawing/2014/main" id="{AAB1C11D-6C5C-696A-C1E4-F48AA9A279E5}"/>
              </a:ext>
            </a:extLst>
          </p:cNvPr>
          <p:cNvSpPr txBox="1"/>
          <p:nvPr/>
        </p:nvSpPr>
        <p:spPr>
          <a:xfrm>
            <a:off x="15519648" y="11945244"/>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8</a:t>
            </a:r>
          </a:p>
        </p:txBody>
      </p:sp>
      <p:sp>
        <p:nvSpPr>
          <p:cNvPr id="17" name="・">
            <a:extLst>
              <a:ext uri="{FF2B5EF4-FFF2-40B4-BE49-F238E27FC236}">
                <a16:creationId xmlns:a16="http://schemas.microsoft.com/office/drawing/2014/main" id="{CF57C01D-DA5C-3358-889A-517C9A58FC73}"/>
              </a:ext>
            </a:extLst>
          </p:cNvPr>
          <p:cNvSpPr txBox="1"/>
          <p:nvPr/>
        </p:nvSpPr>
        <p:spPr>
          <a:xfrm>
            <a:off x="18787023" y="7672780"/>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18" name="・">
            <a:extLst>
              <a:ext uri="{FF2B5EF4-FFF2-40B4-BE49-F238E27FC236}">
                <a16:creationId xmlns:a16="http://schemas.microsoft.com/office/drawing/2014/main" id="{C5E3A865-6940-D0CC-0A30-89789DF5B92A}"/>
              </a:ext>
            </a:extLst>
          </p:cNvPr>
          <p:cNvSpPr txBox="1"/>
          <p:nvPr/>
        </p:nvSpPr>
        <p:spPr>
          <a:xfrm>
            <a:off x="18787023" y="8062122"/>
            <a:ext cx="49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19" name="・">
            <a:extLst>
              <a:ext uri="{FF2B5EF4-FFF2-40B4-BE49-F238E27FC236}">
                <a16:creationId xmlns:a16="http://schemas.microsoft.com/office/drawing/2014/main" id="{E70179E6-6700-DB02-8D23-DAD41421D84A}"/>
              </a:ext>
            </a:extLst>
          </p:cNvPr>
          <p:cNvSpPr txBox="1"/>
          <p:nvPr/>
        </p:nvSpPr>
        <p:spPr>
          <a:xfrm>
            <a:off x="18787023" y="8461351"/>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1" name="6">
            <a:extLst>
              <a:ext uri="{FF2B5EF4-FFF2-40B4-BE49-F238E27FC236}">
                <a16:creationId xmlns:a16="http://schemas.microsoft.com/office/drawing/2014/main" id="{1EF44BA3-9D34-D8DF-DF94-B6FE4BC1DBA6}"/>
              </a:ext>
            </a:extLst>
          </p:cNvPr>
          <p:cNvSpPr txBox="1"/>
          <p:nvPr/>
        </p:nvSpPr>
        <p:spPr>
          <a:xfrm>
            <a:off x="21608522" y="9372649"/>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6</a:t>
            </a:r>
          </a:p>
        </p:txBody>
      </p:sp>
      <p:sp>
        <p:nvSpPr>
          <p:cNvPr id="22" name="7">
            <a:extLst>
              <a:ext uri="{FF2B5EF4-FFF2-40B4-BE49-F238E27FC236}">
                <a16:creationId xmlns:a16="http://schemas.microsoft.com/office/drawing/2014/main" id="{70F4309D-E53F-9CE9-C970-2612F3F650FE}"/>
              </a:ext>
            </a:extLst>
          </p:cNvPr>
          <p:cNvSpPr txBox="1"/>
          <p:nvPr/>
        </p:nvSpPr>
        <p:spPr>
          <a:xfrm>
            <a:off x="21608522" y="5450503"/>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7</a:t>
            </a:r>
          </a:p>
        </p:txBody>
      </p:sp>
      <p:sp>
        <p:nvSpPr>
          <p:cNvPr id="23" name="2">
            <a:extLst>
              <a:ext uri="{FF2B5EF4-FFF2-40B4-BE49-F238E27FC236}">
                <a16:creationId xmlns:a16="http://schemas.microsoft.com/office/drawing/2014/main" id="{5E3E5A6B-4085-2D99-C98E-857DA126A21A}"/>
              </a:ext>
            </a:extLst>
          </p:cNvPr>
          <p:cNvSpPr txBox="1"/>
          <p:nvPr/>
        </p:nvSpPr>
        <p:spPr>
          <a:xfrm>
            <a:off x="21608522" y="6675529"/>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2</a:t>
            </a:r>
          </a:p>
        </p:txBody>
      </p:sp>
      <p:sp>
        <p:nvSpPr>
          <p:cNvPr id="24" name="60000個">
            <a:extLst>
              <a:ext uri="{FF2B5EF4-FFF2-40B4-BE49-F238E27FC236}">
                <a16:creationId xmlns:a16="http://schemas.microsoft.com/office/drawing/2014/main" id="{AAC63560-B9C6-0C43-2B5D-3C2273F7BCD3}"/>
              </a:ext>
            </a:extLst>
          </p:cNvPr>
          <p:cNvSpPr txBox="1"/>
          <p:nvPr/>
        </p:nvSpPr>
        <p:spPr>
          <a:xfrm>
            <a:off x="11733431" y="4426294"/>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60000個</a:t>
            </a:r>
          </a:p>
        </p:txBody>
      </p:sp>
      <p:sp>
        <p:nvSpPr>
          <p:cNvPr id="25" name="60000個">
            <a:extLst>
              <a:ext uri="{FF2B5EF4-FFF2-40B4-BE49-F238E27FC236}">
                <a16:creationId xmlns:a16="http://schemas.microsoft.com/office/drawing/2014/main" id="{020A5C26-E71C-7E50-9299-7690E1893111}"/>
              </a:ext>
            </a:extLst>
          </p:cNvPr>
          <p:cNvSpPr txBox="1"/>
          <p:nvPr/>
        </p:nvSpPr>
        <p:spPr>
          <a:xfrm>
            <a:off x="14818252" y="4426294"/>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60000個</a:t>
            </a:r>
          </a:p>
        </p:txBody>
      </p:sp>
      <p:sp>
        <p:nvSpPr>
          <p:cNvPr id="26" name="10000個">
            <a:extLst>
              <a:ext uri="{FF2B5EF4-FFF2-40B4-BE49-F238E27FC236}">
                <a16:creationId xmlns:a16="http://schemas.microsoft.com/office/drawing/2014/main" id="{099766C4-5C43-CF26-DEAF-F1582D4379EF}"/>
              </a:ext>
            </a:extLst>
          </p:cNvPr>
          <p:cNvSpPr txBox="1"/>
          <p:nvPr/>
        </p:nvSpPr>
        <p:spPr>
          <a:xfrm>
            <a:off x="18240945" y="4426294"/>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10000個</a:t>
            </a:r>
          </a:p>
        </p:txBody>
      </p:sp>
      <p:sp>
        <p:nvSpPr>
          <p:cNvPr id="27" name="10000個">
            <a:extLst>
              <a:ext uri="{FF2B5EF4-FFF2-40B4-BE49-F238E27FC236}">
                <a16:creationId xmlns:a16="http://schemas.microsoft.com/office/drawing/2014/main" id="{5CCFDCA4-8BD8-3E96-976F-B9B11122F727}"/>
              </a:ext>
            </a:extLst>
          </p:cNvPr>
          <p:cNvSpPr txBox="1"/>
          <p:nvPr/>
        </p:nvSpPr>
        <p:spPr>
          <a:xfrm>
            <a:off x="20907127" y="4426294"/>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10000個</a:t>
            </a:r>
          </a:p>
        </p:txBody>
      </p:sp>
      <p:pic>
        <p:nvPicPr>
          <p:cNvPr id="28" name="スクリーンショット 2022-01-11 13.50.20.png" descr="スクリーンショット 2022-01-11 13.50.20.png">
            <a:extLst>
              <a:ext uri="{FF2B5EF4-FFF2-40B4-BE49-F238E27FC236}">
                <a16:creationId xmlns:a16="http://schemas.microsoft.com/office/drawing/2014/main" id="{27F3FCDF-BD8D-959E-A894-5176660F44C5}"/>
              </a:ext>
            </a:extLst>
          </p:cNvPr>
          <p:cNvPicPr>
            <a:picLocks noChangeAspect="1"/>
          </p:cNvPicPr>
          <p:nvPr/>
        </p:nvPicPr>
        <p:blipFill>
          <a:blip r:embed="rId3"/>
          <a:srcRect r="80720" b="63111"/>
          <a:stretch>
            <a:fillRect/>
          </a:stretch>
        </p:blipFill>
        <p:spPr>
          <a:xfrm>
            <a:off x="11985385" y="4858730"/>
            <a:ext cx="1273222" cy="1349245"/>
          </a:xfrm>
          <a:prstGeom prst="rect">
            <a:avLst/>
          </a:prstGeom>
          <a:ln w="12700">
            <a:miter lim="400000"/>
          </a:ln>
        </p:spPr>
      </p:pic>
      <p:pic>
        <p:nvPicPr>
          <p:cNvPr id="29" name="スクリーンショット 2022-01-11 13.50.20.png" descr="スクリーンショット 2022-01-11 13.50.20.png">
            <a:extLst>
              <a:ext uri="{FF2B5EF4-FFF2-40B4-BE49-F238E27FC236}">
                <a16:creationId xmlns:a16="http://schemas.microsoft.com/office/drawing/2014/main" id="{9ECF5732-0CEF-1A7B-BB4E-A81358C8D581}"/>
              </a:ext>
            </a:extLst>
          </p:cNvPr>
          <p:cNvPicPr>
            <a:picLocks noChangeAspect="1"/>
          </p:cNvPicPr>
          <p:nvPr/>
        </p:nvPicPr>
        <p:blipFill>
          <a:blip r:embed="rId3"/>
          <a:srcRect l="19580" t="2480" r="61140" b="60630"/>
          <a:stretch>
            <a:fillRect/>
          </a:stretch>
        </p:blipFill>
        <p:spPr>
          <a:xfrm>
            <a:off x="11988381" y="6214967"/>
            <a:ext cx="1273222" cy="1349245"/>
          </a:xfrm>
          <a:prstGeom prst="rect">
            <a:avLst/>
          </a:prstGeom>
          <a:ln w="12700">
            <a:miter lim="400000"/>
          </a:ln>
        </p:spPr>
      </p:pic>
      <p:pic>
        <p:nvPicPr>
          <p:cNvPr id="30" name="スクリーンショット 2022-01-11 13.50.20.png" descr="スクリーンショット 2022-01-11 13.50.20.png">
            <a:extLst>
              <a:ext uri="{FF2B5EF4-FFF2-40B4-BE49-F238E27FC236}">
                <a16:creationId xmlns:a16="http://schemas.microsoft.com/office/drawing/2014/main" id="{C48F80A7-8B80-7FFA-BAFC-D83F3289BA8F}"/>
              </a:ext>
            </a:extLst>
          </p:cNvPr>
          <p:cNvPicPr>
            <a:picLocks noChangeAspect="1"/>
          </p:cNvPicPr>
          <p:nvPr/>
        </p:nvPicPr>
        <p:blipFill>
          <a:blip r:embed="rId3"/>
          <a:srcRect l="39590" t="2480" r="41129" b="60630"/>
          <a:stretch>
            <a:fillRect/>
          </a:stretch>
        </p:blipFill>
        <p:spPr>
          <a:xfrm>
            <a:off x="11988380" y="7395225"/>
            <a:ext cx="1273223" cy="1349245"/>
          </a:xfrm>
          <a:prstGeom prst="rect">
            <a:avLst/>
          </a:prstGeom>
          <a:ln w="12700">
            <a:miter lim="400000"/>
          </a:ln>
        </p:spPr>
      </p:pic>
      <p:pic>
        <p:nvPicPr>
          <p:cNvPr id="32" name="スクリーンショット 2022-01-11 13.52.31.png" descr="スクリーンショット 2022-01-11 13.52.31.png">
            <a:extLst>
              <a:ext uri="{FF2B5EF4-FFF2-40B4-BE49-F238E27FC236}">
                <a16:creationId xmlns:a16="http://schemas.microsoft.com/office/drawing/2014/main" id="{02CA30BE-00A0-75FA-EA56-513D7400AED8}"/>
              </a:ext>
            </a:extLst>
          </p:cNvPr>
          <p:cNvPicPr>
            <a:picLocks noChangeAspect="1"/>
          </p:cNvPicPr>
          <p:nvPr/>
        </p:nvPicPr>
        <p:blipFill>
          <a:blip r:embed="rId4"/>
          <a:srcRect r="50545"/>
          <a:stretch>
            <a:fillRect/>
          </a:stretch>
        </p:blipFill>
        <p:spPr>
          <a:xfrm>
            <a:off x="12027515" y="10318835"/>
            <a:ext cx="1256133" cy="1308101"/>
          </a:xfrm>
          <a:prstGeom prst="rect">
            <a:avLst/>
          </a:prstGeom>
          <a:ln w="12700">
            <a:miter lim="400000"/>
          </a:ln>
        </p:spPr>
      </p:pic>
      <p:pic>
        <p:nvPicPr>
          <p:cNvPr id="33" name="スクリーンショット 2022-01-11 13.52.31.png" descr="スクリーンショット 2022-01-11 13.52.31.png">
            <a:extLst>
              <a:ext uri="{FF2B5EF4-FFF2-40B4-BE49-F238E27FC236}">
                <a16:creationId xmlns:a16="http://schemas.microsoft.com/office/drawing/2014/main" id="{C3DE8587-ED21-E895-1102-13261A2142AA}"/>
              </a:ext>
            </a:extLst>
          </p:cNvPr>
          <p:cNvPicPr>
            <a:picLocks noChangeAspect="1"/>
          </p:cNvPicPr>
          <p:nvPr/>
        </p:nvPicPr>
        <p:blipFill>
          <a:blip r:embed="rId4"/>
          <a:srcRect l="48867"/>
          <a:stretch>
            <a:fillRect/>
          </a:stretch>
        </p:blipFill>
        <p:spPr>
          <a:xfrm>
            <a:off x="11966560" y="11580119"/>
            <a:ext cx="1298758" cy="1308101"/>
          </a:xfrm>
          <a:prstGeom prst="rect">
            <a:avLst/>
          </a:prstGeom>
          <a:ln w="12700">
            <a:miter lim="400000"/>
          </a:ln>
        </p:spPr>
      </p:pic>
      <p:pic>
        <p:nvPicPr>
          <p:cNvPr id="34" name="スクリーンショット 2022-01-11 13.53.49.png" descr="スクリーンショット 2022-01-11 13.53.49.png">
            <a:extLst>
              <a:ext uri="{FF2B5EF4-FFF2-40B4-BE49-F238E27FC236}">
                <a16:creationId xmlns:a16="http://schemas.microsoft.com/office/drawing/2014/main" id="{2E01E4DC-7333-38B3-B705-186687992317}"/>
              </a:ext>
            </a:extLst>
          </p:cNvPr>
          <p:cNvPicPr>
            <a:picLocks noChangeAspect="1"/>
          </p:cNvPicPr>
          <p:nvPr/>
        </p:nvPicPr>
        <p:blipFill>
          <a:blip r:embed="rId5"/>
          <a:srcRect r="50626"/>
          <a:stretch>
            <a:fillRect/>
          </a:stretch>
        </p:blipFill>
        <p:spPr>
          <a:xfrm>
            <a:off x="18447555" y="5012813"/>
            <a:ext cx="1228994" cy="1244601"/>
          </a:xfrm>
          <a:prstGeom prst="rect">
            <a:avLst/>
          </a:prstGeom>
          <a:ln w="12700">
            <a:miter lim="400000"/>
          </a:ln>
        </p:spPr>
      </p:pic>
      <p:pic>
        <p:nvPicPr>
          <p:cNvPr id="35" name="スクリーンショット 2022-01-11 13.53.49.png" descr="スクリーンショット 2022-01-11 13.53.49.png">
            <a:extLst>
              <a:ext uri="{FF2B5EF4-FFF2-40B4-BE49-F238E27FC236}">
                <a16:creationId xmlns:a16="http://schemas.microsoft.com/office/drawing/2014/main" id="{6785A154-AD65-6D99-4A2C-D53447C8CFD6}"/>
              </a:ext>
            </a:extLst>
          </p:cNvPr>
          <p:cNvPicPr>
            <a:picLocks noChangeAspect="1"/>
          </p:cNvPicPr>
          <p:nvPr/>
        </p:nvPicPr>
        <p:blipFill>
          <a:blip r:embed="rId5"/>
          <a:srcRect l="50527"/>
          <a:stretch>
            <a:fillRect/>
          </a:stretch>
        </p:blipFill>
        <p:spPr>
          <a:xfrm>
            <a:off x="18399866" y="6207719"/>
            <a:ext cx="1231475" cy="1244601"/>
          </a:xfrm>
          <a:prstGeom prst="rect">
            <a:avLst/>
          </a:prstGeom>
          <a:ln w="12700">
            <a:miter lim="400000"/>
          </a:ln>
        </p:spPr>
      </p:pic>
      <p:pic>
        <p:nvPicPr>
          <p:cNvPr id="37" name="スクリーンショット 2022-01-11 13.55.03.png" descr="スクリーンショット 2022-01-11 13.55.03.png">
            <a:extLst>
              <a:ext uri="{FF2B5EF4-FFF2-40B4-BE49-F238E27FC236}">
                <a16:creationId xmlns:a16="http://schemas.microsoft.com/office/drawing/2014/main" id="{A34590B7-DE35-6695-1C26-0D8AA18AB38C}"/>
              </a:ext>
            </a:extLst>
          </p:cNvPr>
          <p:cNvPicPr>
            <a:picLocks noChangeAspect="1"/>
          </p:cNvPicPr>
          <p:nvPr/>
        </p:nvPicPr>
        <p:blipFill>
          <a:blip r:embed="rId6"/>
          <a:srcRect l="47237"/>
          <a:stretch>
            <a:fillRect/>
          </a:stretch>
        </p:blipFill>
        <p:spPr>
          <a:xfrm>
            <a:off x="18376391" y="9008545"/>
            <a:ext cx="1353579" cy="1270001"/>
          </a:xfrm>
          <a:prstGeom prst="rect">
            <a:avLst/>
          </a:prstGeom>
          <a:ln w="12700">
            <a:miter lim="400000"/>
          </a:ln>
        </p:spPr>
      </p:pic>
      <p:sp>
        <p:nvSpPr>
          <p:cNvPr id="43" name="角丸四角形 42">
            <a:extLst>
              <a:ext uri="{FF2B5EF4-FFF2-40B4-BE49-F238E27FC236}">
                <a16:creationId xmlns:a16="http://schemas.microsoft.com/office/drawing/2014/main" id="{96388EE5-6900-9771-9B8E-0C7D23B2180F}"/>
              </a:ext>
            </a:extLst>
          </p:cNvPr>
          <p:cNvSpPr/>
          <p:nvPr/>
        </p:nvSpPr>
        <p:spPr>
          <a:xfrm>
            <a:off x="14582540" y="4088056"/>
            <a:ext cx="2203918" cy="8823320"/>
          </a:xfrm>
          <a:prstGeom prst="round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4" name="角丸四角形 43">
            <a:extLst>
              <a:ext uri="{FF2B5EF4-FFF2-40B4-BE49-F238E27FC236}">
                <a16:creationId xmlns:a16="http://schemas.microsoft.com/office/drawing/2014/main" id="{34ACF593-6AFC-E036-DCAF-0EF9305B34F9}"/>
              </a:ext>
            </a:extLst>
          </p:cNvPr>
          <p:cNvSpPr/>
          <p:nvPr/>
        </p:nvSpPr>
        <p:spPr>
          <a:xfrm>
            <a:off x="17916033" y="4059283"/>
            <a:ext cx="2259403" cy="6624677"/>
          </a:xfrm>
          <a:prstGeom prst="round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5" name="角丸四角形 44">
            <a:extLst>
              <a:ext uri="{FF2B5EF4-FFF2-40B4-BE49-F238E27FC236}">
                <a16:creationId xmlns:a16="http://schemas.microsoft.com/office/drawing/2014/main" id="{578A8478-F91F-AA3E-02DE-33D3294703F6}"/>
              </a:ext>
            </a:extLst>
          </p:cNvPr>
          <p:cNvSpPr/>
          <p:nvPr/>
        </p:nvSpPr>
        <p:spPr>
          <a:xfrm>
            <a:off x="20674896" y="4049691"/>
            <a:ext cx="2313396" cy="6634269"/>
          </a:xfrm>
          <a:prstGeom prst="round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6" name="角丸四角形 45">
            <a:extLst>
              <a:ext uri="{FF2B5EF4-FFF2-40B4-BE49-F238E27FC236}">
                <a16:creationId xmlns:a16="http://schemas.microsoft.com/office/drawing/2014/main" id="{46A84781-0B02-575E-F522-48EBAB901E31}"/>
              </a:ext>
            </a:extLst>
          </p:cNvPr>
          <p:cNvSpPr/>
          <p:nvPr/>
        </p:nvSpPr>
        <p:spPr>
          <a:xfrm>
            <a:off x="11108227" y="2613214"/>
            <a:ext cx="12863209" cy="10474449"/>
          </a:xfrm>
          <a:prstGeom prst="roundRect">
            <a:avLst>
              <a:gd name="adj" fmla="val 8435"/>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7" name="mnistのdataを読み込む">
            <a:extLst>
              <a:ext uri="{FF2B5EF4-FFF2-40B4-BE49-F238E27FC236}">
                <a16:creationId xmlns:a16="http://schemas.microsoft.com/office/drawing/2014/main" id="{B108E182-8165-5F07-3085-0EB4060058C3}"/>
              </a:ext>
            </a:extLst>
          </p:cNvPr>
          <p:cNvSpPr txBox="1"/>
          <p:nvPr/>
        </p:nvSpPr>
        <p:spPr>
          <a:xfrm>
            <a:off x="13292192" y="2744404"/>
            <a:ext cx="1526060"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rPr lang="ja-JP" altLang="en-US"/>
              <a:t>学習用</a:t>
            </a:r>
            <a:endParaRPr/>
          </a:p>
        </p:txBody>
      </p:sp>
      <p:sp>
        <p:nvSpPr>
          <p:cNvPr id="48" name="mnistのdataを読み込む">
            <a:extLst>
              <a:ext uri="{FF2B5EF4-FFF2-40B4-BE49-F238E27FC236}">
                <a16:creationId xmlns:a16="http://schemas.microsoft.com/office/drawing/2014/main" id="{C04E79F3-4D67-CFEA-93F4-381353765612}"/>
              </a:ext>
            </a:extLst>
          </p:cNvPr>
          <p:cNvSpPr txBox="1"/>
          <p:nvPr/>
        </p:nvSpPr>
        <p:spPr>
          <a:xfrm>
            <a:off x="19439306" y="2744404"/>
            <a:ext cx="2000549"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rPr lang="ja-JP" altLang="en-US"/>
              <a:t>テスト用</a:t>
            </a:r>
            <a:endParaRPr/>
          </a:p>
        </p:txBody>
      </p:sp>
      <p:sp>
        <p:nvSpPr>
          <p:cNvPr id="49" name="mnistのdataを読み込む">
            <a:extLst>
              <a:ext uri="{FF2B5EF4-FFF2-40B4-BE49-F238E27FC236}">
                <a16:creationId xmlns:a16="http://schemas.microsoft.com/office/drawing/2014/main" id="{FB1D149D-EA65-B861-4D0E-177678DB6F6A}"/>
              </a:ext>
            </a:extLst>
          </p:cNvPr>
          <p:cNvSpPr txBox="1"/>
          <p:nvPr/>
        </p:nvSpPr>
        <p:spPr>
          <a:xfrm>
            <a:off x="12090155" y="3374152"/>
            <a:ext cx="1051571"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rPr lang="ja-JP" altLang="en-US"/>
              <a:t>画像</a:t>
            </a:r>
            <a:endParaRPr/>
          </a:p>
        </p:txBody>
      </p:sp>
      <p:sp>
        <p:nvSpPr>
          <p:cNvPr id="50" name="mnistのdataを読み込む">
            <a:extLst>
              <a:ext uri="{FF2B5EF4-FFF2-40B4-BE49-F238E27FC236}">
                <a16:creationId xmlns:a16="http://schemas.microsoft.com/office/drawing/2014/main" id="{FE802457-C70F-F5AF-12D2-C02C863347E0}"/>
              </a:ext>
            </a:extLst>
          </p:cNvPr>
          <p:cNvSpPr txBox="1"/>
          <p:nvPr/>
        </p:nvSpPr>
        <p:spPr>
          <a:xfrm>
            <a:off x="15218297" y="3366033"/>
            <a:ext cx="1051570"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rPr lang="ja-JP" altLang="en-US"/>
              <a:t>正解</a:t>
            </a:r>
            <a:endParaRPr/>
          </a:p>
        </p:txBody>
      </p:sp>
      <p:sp>
        <p:nvSpPr>
          <p:cNvPr id="51" name="mnistのdataを読み込む">
            <a:extLst>
              <a:ext uri="{FF2B5EF4-FFF2-40B4-BE49-F238E27FC236}">
                <a16:creationId xmlns:a16="http://schemas.microsoft.com/office/drawing/2014/main" id="{D7495477-B4C5-B119-8AA5-66D5799E2CAA}"/>
              </a:ext>
            </a:extLst>
          </p:cNvPr>
          <p:cNvSpPr txBox="1"/>
          <p:nvPr/>
        </p:nvSpPr>
        <p:spPr>
          <a:xfrm>
            <a:off x="18483018" y="3366033"/>
            <a:ext cx="1051571"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rPr lang="ja-JP" altLang="en-US"/>
              <a:t>画像</a:t>
            </a:r>
            <a:endParaRPr/>
          </a:p>
        </p:txBody>
      </p:sp>
      <p:sp>
        <p:nvSpPr>
          <p:cNvPr id="52" name="mnistのdataを読み込む">
            <a:extLst>
              <a:ext uri="{FF2B5EF4-FFF2-40B4-BE49-F238E27FC236}">
                <a16:creationId xmlns:a16="http://schemas.microsoft.com/office/drawing/2014/main" id="{30D8016D-A1AB-59DD-1119-8BD15C188538}"/>
              </a:ext>
            </a:extLst>
          </p:cNvPr>
          <p:cNvSpPr txBox="1"/>
          <p:nvPr/>
        </p:nvSpPr>
        <p:spPr>
          <a:xfrm>
            <a:off x="21305809" y="3332669"/>
            <a:ext cx="1051570"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rPr lang="ja-JP" altLang="en-US"/>
              <a:t>正解</a:t>
            </a:r>
            <a:endParaRPr/>
          </a:p>
        </p:txBody>
      </p:sp>
      <p:sp>
        <p:nvSpPr>
          <p:cNvPr id="53" name="mnistのdataを読み込む">
            <a:extLst>
              <a:ext uri="{FF2B5EF4-FFF2-40B4-BE49-F238E27FC236}">
                <a16:creationId xmlns:a16="http://schemas.microsoft.com/office/drawing/2014/main" id="{94F27079-CDFF-01FE-717D-022CEE9AE6EB}"/>
              </a:ext>
            </a:extLst>
          </p:cNvPr>
          <p:cNvSpPr txBox="1"/>
          <p:nvPr/>
        </p:nvSpPr>
        <p:spPr>
          <a:xfrm>
            <a:off x="1484776" y="6961656"/>
            <a:ext cx="8213787" cy="3795911"/>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pPr algn="l"/>
            <a:r>
              <a:rPr lang="ja-JP" altLang="en-US" sz="4000"/>
              <a:t>実行すると、</a:t>
            </a:r>
            <a:endParaRPr lang="en-US" altLang="ja-JP" sz="4000"/>
          </a:p>
          <a:p>
            <a:pPr algn="l"/>
            <a:r>
              <a:rPr lang="ja-JP" altLang="en-US" sz="4000"/>
              <a:t>　学習用の画像データ</a:t>
            </a:r>
            <a:endParaRPr lang="en-US" altLang="ja-JP" sz="4000"/>
          </a:p>
          <a:p>
            <a:pPr algn="l"/>
            <a:r>
              <a:rPr lang="ja-JP" altLang="en-US" sz="4000"/>
              <a:t>　学習用の正解データ</a:t>
            </a:r>
            <a:endParaRPr lang="en-US" altLang="ja-JP" sz="4000"/>
          </a:p>
          <a:p>
            <a:pPr algn="l"/>
            <a:r>
              <a:rPr lang="ja-JP" altLang="en-US" sz="4000"/>
              <a:t>　テスト用の画像データ</a:t>
            </a:r>
            <a:endParaRPr lang="en-US" altLang="ja-JP" sz="4000"/>
          </a:p>
          <a:p>
            <a:pPr algn="l"/>
            <a:r>
              <a:rPr lang="ja-JP" altLang="en-US" sz="4000"/>
              <a:t>　テスト用の正解データ</a:t>
            </a:r>
            <a:endParaRPr lang="en-US" altLang="ja-JP" sz="4000"/>
          </a:p>
          <a:p>
            <a:pPr algn="l"/>
            <a:r>
              <a:rPr lang="ja-JP" altLang="en-US" sz="4000"/>
              <a:t>を配列</a:t>
            </a:r>
            <a:r>
              <a:rPr lang="en-US" altLang="ja-JP" sz="4000"/>
              <a:t>(</a:t>
            </a:r>
            <a:r>
              <a:rPr lang="ja-JP" altLang="en-US" sz="4000"/>
              <a:t>数値</a:t>
            </a:r>
            <a:r>
              <a:rPr lang="en-US" altLang="ja-JP" sz="4000"/>
              <a:t>)</a:t>
            </a:r>
            <a:r>
              <a:rPr lang="ja-JP" altLang="en-US" sz="4000"/>
              <a:t>の形式で返してくれる</a:t>
            </a:r>
            <a:endParaRPr lang="en-US" altLang="ja-JP" sz="4000"/>
          </a:p>
        </p:txBody>
      </p:sp>
      <p:sp>
        <p:nvSpPr>
          <p:cNvPr id="54" name="mnistのdataを読み込む">
            <a:extLst>
              <a:ext uri="{FF2B5EF4-FFF2-40B4-BE49-F238E27FC236}">
                <a16:creationId xmlns:a16="http://schemas.microsoft.com/office/drawing/2014/main" id="{61E7847E-5569-43AC-E6B7-3F9A9C7F3BA1}"/>
              </a:ext>
            </a:extLst>
          </p:cNvPr>
          <p:cNvSpPr txBox="1"/>
          <p:nvPr/>
        </p:nvSpPr>
        <p:spPr>
          <a:xfrm>
            <a:off x="1570769" y="11941555"/>
            <a:ext cx="7899598" cy="1087477"/>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pPr algn="l"/>
            <a:r>
              <a:rPr lang="ja-JP" altLang="en-US" sz="3200"/>
              <a:t>実行すると左の変数に値が代入されること</a:t>
            </a:r>
            <a:endParaRPr lang="en-US" altLang="ja-JP" sz="3200"/>
          </a:p>
          <a:p>
            <a:pPr algn="l"/>
            <a:r>
              <a:rPr lang="en-US" altLang="ja-JP" sz="3200"/>
              <a:t>“</a:t>
            </a:r>
            <a:r>
              <a:rPr lang="ja-JP" altLang="en-US" sz="3200"/>
              <a:t>返す</a:t>
            </a:r>
            <a:r>
              <a:rPr lang="en-US" altLang="ja-JP" sz="3200"/>
              <a:t>”</a:t>
            </a:r>
            <a:r>
              <a:rPr lang="ja-JP" altLang="en-US" sz="3200"/>
              <a:t>と言います</a:t>
            </a:r>
            <a:endParaRPr lang="en-US" altLang="ja-JP" sz="3200"/>
          </a:p>
        </p:txBody>
      </p:sp>
    </p:spTree>
    <p:extLst>
      <p:ext uri="{BB962C8B-B14F-4D97-AF65-F5344CB8AC3E}">
        <p14:creationId xmlns:p14="http://schemas.microsoft.com/office/powerpoint/2010/main" val="17748253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7ED34008-A97C-4ED1-A508-5089453B336C}"/>
              </a:ext>
            </a:extLst>
          </p:cNvPr>
          <p:cNvSpPr/>
          <p:nvPr/>
        </p:nvSpPr>
        <p:spPr>
          <a:xfrm>
            <a:off x="13792801" y="6777514"/>
            <a:ext cx="10273145" cy="3163744"/>
          </a:xfrm>
          <a:prstGeom prst="round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57" name="(x_train, y_train),(x_test, y_test) = mnist.load_data()"/>
          <p:cNvSpPr txBox="1"/>
          <p:nvPr/>
        </p:nvSpPr>
        <p:spPr>
          <a:xfrm>
            <a:off x="1348486" y="810447"/>
            <a:ext cx="19962916" cy="83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t>(x_train, y_train),(x_test, y_test) = mnist.load_data()</a:t>
            </a:r>
          </a:p>
        </p:txBody>
      </p:sp>
      <p:sp>
        <p:nvSpPr>
          <p:cNvPr id="259" name="・"/>
          <p:cNvSpPr txBox="1"/>
          <p:nvPr/>
        </p:nvSpPr>
        <p:spPr>
          <a:xfrm>
            <a:off x="2770654" y="9458658"/>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60" name="・"/>
          <p:cNvSpPr txBox="1"/>
          <p:nvPr/>
        </p:nvSpPr>
        <p:spPr>
          <a:xfrm>
            <a:off x="2770654" y="9848000"/>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61" name="・"/>
          <p:cNvSpPr txBox="1"/>
          <p:nvPr/>
        </p:nvSpPr>
        <p:spPr>
          <a:xfrm>
            <a:off x="2770654" y="10247228"/>
            <a:ext cx="49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62" name="5"/>
          <p:cNvSpPr txBox="1"/>
          <p:nvPr/>
        </p:nvSpPr>
        <p:spPr>
          <a:xfrm>
            <a:off x="5878691" y="4619126"/>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5</a:t>
            </a:r>
          </a:p>
        </p:txBody>
      </p:sp>
      <p:sp>
        <p:nvSpPr>
          <p:cNvPr id="263" name="0"/>
          <p:cNvSpPr txBox="1"/>
          <p:nvPr/>
        </p:nvSpPr>
        <p:spPr>
          <a:xfrm>
            <a:off x="5878691" y="5814032"/>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0</a:t>
            </a:r>
          </a:p>
        </p:txBody>
      </p:sp>
      <p:sp>
        <p:nvSpPr>
          <p:cNvPr id="264" name="4"/>
          <p:cNvSpPr txBox="1"/>
          <p:nvPr/>
        </p:nvSpPr>
        <p:spPr>
          <a:xfrm>
            <a:off x="5878691" y="7053925"/>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4</a:t>
            </a:r>
          </a:p>
        </p:txBody>
      </p:sp>
      <p:sp>
        <p:nvSpPr>
          <p:cNvPr id="265" name="1"/>
          <p:cNvSpPr txBox="1"/>
          <p:nvPr/>
        </p:nvSpPr>
        <p:spPr>
          <a:xfrm>
            <a:off x="5878691" y="8293819"/>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1</a:t>
            </a:r>
          </a:p>
        </p:txBody>
      </p:sp>
      <p:sp>
        <p:nvSpPr>
          <p:cNvPr id="266" name="6"/>
          <p:cNvSpPr txBox="1"/>
          <p:nvPr/>
        </p:nvSpPr>
        <p:spPr>
          <a:xfrm>
            <a:off x="5878691" y="11129715"/>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6</a:t>
            </a:r>
          </a:p>
        </p:txBody>
      </p:sp>
      <p:sp>
        <p:nvSpPr>
          <p:cNvPr id="267" name="8"/>
          <p:cNvSpPr txBox="1"/>
          <p:nvPr/>
        </p:nvSpPr>
        <p:spPr>
          <a:xfrm>
            <a:off x="5878691" y="12390999"/>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8</a:t>
            </a:r>
          </a:p>
        </p:txBody>
      </p:sp>
      <p:sp>
        <p:nvSpPr>
          <p:cNvPr id="268" name="・"/>
          <p:cNvSpPr txBox="1"/>
          <p:nvPr/>
        </p:nvSpPr>
        <p:spPr>
          <a:xfrm>
            <a:off x="9146066" y="6945718"/>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69" name="・"/>
          <p:cNvSpPr txBox="1"/>
          <p:nvPr/>
        </p:nvSpPr>
        <p:spPr>
          <a:xfrm>
            <a:off x="9146066" y="7335060"/>
            <a:ext cx="49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70" name="・"/>
          <p:cNvSpPr txBox="1"/>
          <p:nvPr/>
        </p:nvSpPr>
        <p:spPr>
          <a:xfrm>
            <a:off x="9146066" y="7734289"/>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71" name="5"/>
          <p:cNvSpPr txBox="1"/>
          <p:nvPr/>
        </p:nvSpPr>
        <p:spPr>
          <a:xfrm>
            <a:off x="11967565" y="8557120"/>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5</a:t>
            </a:r>
          </a:p>
        </p:txBody>
      </p:sp>
      <p:sp>
        <p:nvSpPr>
          <p:cNvPr id="272" name="6"/>
          <p:cNvSpPr txBox="1"/>
          <p:nvPr/>
        </p:nvSpPr>
        <p:spPr>
          <a:xfrm>
            <a:off x="11967565" y="9818404"/>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6</a:t>
            </a:r>
          </a:p>
        </p:txBody>
      </p:sp>
      <p:sp>
        <p:nvSpPr>
          <p:cNvPr id="273" name="7"/>
          <p:cNvSpPr txBox="1"/>
          <p:nvPr/>
        </p:nvSpPr>
        <p:spPr>
          <a:xfrm>
            <a:off x="11967565" y="4723441"/>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7</a:t>
            </a:r>
          </a:p>
        </p:txBody>
      </p:sp>
      <p:sp>
        <p:nvSpPr>
          <p:cNvPr id="274" name="2"/>
          <p:cNvSpPr txBox="1"/>
          <p:nvPr/>
        </p:nvSpPr>
        <p:spPr>
          <a:xfrm>
            <a:off x="11967565" y="5948467"/>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2</a:t>
            </a:r>
          </a:p>
        </p:txBody>
      </p:sp>
      <p:sp>
        <p:nvSpPr>
          <p:cNvPr id="275" name="60000個"/>
          <p:cNvSpPr txBox="1"/>
          <p:nvPr/>
        </p:nvSpPr>
        <p:spPr>
          <a:xfrm>
            <a:off x="2092474" y="3003491"/>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60000個</a:t>
            </a:r>
          </a:p>
        </p:txBody>
      </p:sp>
      <p:sp>
        <p:nvSpPr>
          <p:cNvPr id="276" name="60000個"/>
          <p:cNvSpPr txBox="1"/>
          <p:nvPr/>
        </p:nvSpPr>
        <p:spPr>
          <a:xfrm>
            <a:off x="5177295" y="3003491"/>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60000個</a:t>
            </a:r>
          </a:p>
        </p:txBody>
      </p:sp>
      <p:sp>
        <p:nvSpPr>
          <p:cNvPr id="277" name="10000個"/>
          <p:cNvSpPr txBox="1"/>
          <p:nvPr/>
        </p:nvSpPr>
        <p:spPr>
          <a:xfrm>
            <a:off x="8599988" y="3003491"/>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10000個</a:t>
            </a:r>
          </a:p>
        </p:txBody>
      </p:sp>
      <p:sp>
        <p:nvSpPr>
          <p:cNvPr id="278" name="10000個"/>
          <p:cNvSpPr txBox="1"/>
          <p:nvPr/>
        </p:nvSpPr>
        <p:spPr>
          <a:xfrm>
            <a:off x="11266170" y="3003491"/>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10000個</a:t>
            </a:r>
          </a:p>
        </p:txBody>
      </p:sp>
      <p:pic>
        <p:nvPicPr>
          <p:cNvPr id="279" name="スクリーンショット 2022-01-11 13.50.20.png" descr="スクリーンショット 2022-01-11 13.50.20.png"/>
          <p:cNvPicPr>
            <a:picLocks noChangeAspect="1"/>
          </p:cNvPicPr>
          <p:nvPr/>
        </p:nvPicPr>
        <p:blipFill>
          <a:blip r:embed="rId2"/>
          <a:srcRect r="80720" b="63111"/>
          <a:stretch>
            <a:fillRect/>
          </a:stretch>
        </p:blipFill>
        <p:spPr>
          <a:xfrm>
            <a:off x="2344428" y="4131668"/>
            <a:ext cx="1273222" cy="1349245"/>
          </a:xfrm>
          <a:prstGeom prst="rect">
            <a:avLst/>
          </a:prstGeom>
          <a:ln w="12700">
            <a:miter lim="400000"/>
          </a:ln>
        </p:spPr>
      </p:pic>
      <p:pic>
        <p:nvPicPr>
          <p:cNvPr id="280" name="スクリーンショット 2022-01-11 13.50.20.png" descr="スクリーンショット 2022-01-11 13.50.20.png"/>
          <p:cNvPicPr>
            <a:picLocks noChangeAspect="1"/>
          </p:cNvPicPr>
          <p:nvPr/>
        </p:nvPicPr>
        <p:blipFill>
          <a:blip r:embed="rId2"/>
          <a:srcRect l="19580" t="2480" r="61140" b="60630"/>
          <a:stretch>
            <a:fillRect/>
          </a:stretch>
        </p:blipFill>
        <p:spPr>
          <a:xfrm>
            <a:off x="2347424" y="5428269"/>
            <a:ext cx="1273222" cy="1349245"/>
          </a:xfrm>
          <a:prstGeom prst="rect">
            <a:avLst/>
          </a:prstGeom>
          <a:ln w="12700">
            <a:miter lim="400000"/>
          </a:ln>
        </p:spPr>
      </p:pic>
      <p:pic>
        <p:nvPicPr>
          <p:cNvPr id="281" name="スクリーンショット 2022-01-11 13.50.20.png" descr="スクリーンショット 2022-01-11 13.50.20.png"/>
          <p:cNvPicPr>
            <a:picLocks noChangeAspect="1"/>
          </p:cNvPicPr>
          <p:nvPr/>
        </p:nvPicPr>
        <p:blipFill>
          <a:blip r:embed="rId2"/>
          <a:srcRect l="39590" t="2480" r="41129" b="60630"/>
          <a:stretch>
            <a:fillRect/>
          </a:stretch>
        </p:blipFill>
        <p:spPr>
          <a:xfrm>
            <a:off x="2347423" y="6668163"/>
            <a:ext cx="1273223" cy="1349245"/>
          </a:xfrm>
          <a:prstGeom prst="rect">
            <a:avLst/>
          </a:prstGeom>
          <a:ln w="12700">
            <a:miter lim="400000"/>
          </a:ln>
        </p:spPr>
      </p:pic>
      <p:pic>
        <p:nvPicPr>
          <p:cNvPr id="282" name="スクリーンショット 2022-01-11 13.50.20.png" descr="スクリーンショット 2022-01-11 13.50.20.png"/>
          <p:cNvPicPr>
            <a:picLocks noChangeAspect="1"/>
          </p:cNvPicPr>
          <p:nvPr/>
        </p:nvPicPr>
        <p:blipFill>
          <a:blip r:embed="rId2"/>
          <a:srcRect l="59858" t="3101" r="20862" b="60010"/>
          <a:stretch>
            <a:fillRect/>
          </a:stretch>
        </p:blipFill>
        <p:spPr>
          <a:xfrm>
            <a:off x="2381717" y="7977448"/>
            <a:ext cx="1273222" cy="1349245"/>
          </a:xfrm>
          <a:prstGeom prst="rect">
            <a:avLst/>
          </a:prstGeom>
          <a:ln w="12700">
            <a:miter lim="400000"/>
          </a:ln>
        </p:spPr>
      </p:pic>
      <p:pic>
        <p:nvPicPr>
          <p:cNvPr id="283" name="スクリーンショット 2022-01-11 13.52.31.png" descr="スクリーンショット 2022-01-11 13.52.31.png"/>
          <p:cNvPicPr>
            <a:picLocks noChangeAspect="1"/>
          </p:cNvPicPr>
          <p:nvPr/>
        </p:nvPicPr>
        <p:blipFill>
          <a:blip r:embed="rId3"/>
          <a:srcRect r="50545"/>
          <a:stretch>
            <a:fillRect/>
          </a:stretch>
        </p:blipFill>
        <p:spPr>
          <a:xfrm>
            <a:off x="2386558" y="10764590"/>
            <a:ext cx="1256133" cy="1308101"/>
          </a:xfrm>
          <a:prstGeom prst="rect">
            <a:avLst/>
          </a:prstGeom>
          <a:ln w="12700">
            <a:miter lim="400000"/>
          </a:ln>
        </p:spPr>
      </p:pic>
      <p:pic>
        <p:nvPicPr>
          <p:cNvPr id="284" name="スクリーンショット 2022-01-11 13.52.31.png" descr="スクリーンショット 2022-01-11 13.52.31.png"/>
          <p:cNvPicPr>
            <a:picLocks noChangeAspect="1"/>
          </p:cNvPicPr>
          <p:nvPr/>
        </p:nvPicPr>
        <p:blipFill>
          <a:blip r:embed="rId3"/>
          <a:srcRect l="48867"/>
          <a:stretch>
            <a:fillRect/>
          </a:stretch>
        </p:blipFill>
        <p:spPr>
          <a:xfrm>
            <a:off x="2325603" y="12025874"/>
            <a:ext cx="1298758" cy="1308101"/>
          </a:xfrm>
          <a:prstGeom prst="rect">
            <a:avLst/>
          </a:prstGeom>
          <a:ln w="12700">
            <a:miter lim="400000"/>
          </a:ln>
        </p:spPr>
      </p:pic>
      <p:pic>
        <p:nvPicPr>
          <p:cNvPr id="285" name="スクリーンショット 2022-01-11 13.53.49.png" descr="スクリーンショット 2022-01-11 13.53.49.png"/>
          <p:cNvPicPr>
            <a:picLocks noChangeAspect="1"/>
          </p:cNvPicPr>
          <p:nvPr/>
        </p:nvPicPr>
        <p:blipFill>
          <a:blip r:embed="rId4"/>
          <a:srcRect r="50626"/>
          <a:stretch>
            <a:fillRect/>
          </a:stretch>
        </p:blipFill>
        <p:spPr>
          <a:xfrm>
            <a:off x="8806598" y="4285751"/>
            <a:ext cx="1228994" cy="1244601"/>
          </a:xfrm>
          <a:prstGeom prst="rect">
            <a:avLst/>
          </a:prstGeom>
          <a:ln w="12700">
            <a:miter lim="400000"/>
          </a:ln>
        </p:spPr>
      </p:pic>
      <p:pic>
        <p:nvPicPr>
          <p:cNvPr id="286" name="スクリーンショット 2022-01-11 13.53.49.png" descr="スクリーンショット 2022-01-11 13.53.49.png"/>
          <p:cNvPicPr>
            <a:picLocks noChangeAspect="1"/>
          </p:cNvPicPr>
          <p:nvPr/>
        </p:nvPicPr>
        <p:blipFill>
          <a:blip r:embed="rId4"/>
          <a:srcRect l="50527"/>
          <a:stretch>
            <a:fillRect/>
          </a:stretch>
        </p:blipFill>
        <p:spPr>
          <a:xfrm>
            <a:off x="8758909" y="5480657"/>
            <a:ext cx="1231475" cy="1244601"/>
          </a:xfrm>
          <a:prstGeom prst="rect">
            <a:avLst/>
          </a:prstGeom>
          <a:ln w="12700">
            <a:miter lim="400000"/>
          </a:ln>
        </p:spPr>
      </p:pic>
      <p:pic>
        <p:nvPicPr>
          <p:cNvPr id="287" name="スクリーンショット 2022-01-11 13.55.03.png" descr="スクリーンショット 2022-01-11 13.55.03.png"/>
          <p:cNvPicPr>
            <a:picLocks noChangeAspect="1"/>
          </p:cNvPicPr>
          <p:nvPr/>
        </p:nvPicPr>
        <p:blipFill>
          <a:blip r:embed="rId5"/>
          <a:srcRect r="50846"/>
          <a:stretch>
            <a:fillRect/>
          </a:stretch>
        </p:blipFill>
        <p:spPr>
          <a:xfrm>
            <a:off x="8818538" y="8211045"/>
            <a:ext cx="1260975" cy="1270001"/>
          </a:xfrm>
          <a:prstGeom prst="rect">
            <a:avLst/>
          </a:prstGeom>
          <a:ln w="12700">
            <a:miter lim="400000"/>
          </a:ln>
        </p:spPr>
      </p:pic>
      <p:pic>
        <p:nvPicPr>
          <p:cNvPr id="288" name="スクリーンショット 2022-01-11 13.55.03.png" descr="スクリーンショット 2022-01-11 13.55.03.png"/>
          <p:cNvPicPr>
            <a:picLocks noChangeAspect="1"/>
          </p:cNvPicPr>
          <p:nvPr/>
        </p:nvPicPr>
        <p:blipFill>
          <a:blip r:embed="rId5"/>
          <a:srcRect l="47237"/>
          <a:stretch>
            <a:fillRect/>
          </a:stretch>
        </p:blipFill>
        <p:spPr>
          <a:xfrm>
            <a:off x="8735434" y="9454300"/>
            <a:ext cx="1353579" cy="1270001"/>
          </a:xfrm>
          <a:prstGeom prst="rect">
            <a:avLst/>
          </a:prstGeom>
          <a:ln w="12700">
            <a:miter lim="400000"/>
          </a:ln>
        </p:spPr>
      </p:pic>
      <p:sp>
        <p:nvSpPr>
          <p:cNvPr id="34" name="28×28の文字画像が60000枚">
            <a:extLst>
              <a:ext uri="{FF2B5EF4-FFF2-40B4-BE49-F238E27FC236}">
                <a16:creationId xmlns:a16="http://schemas.microsoft.com/office/drawing/2014/main" id="{B7CE5078-05A4-4987-9215-3495130C966F}"/>
              </a:ext>
            </a:extLst>
          </p:cNvPr>
          <p:cNvSpPr txBox="1"/>
          <p:nvPr/>
        </p:nvSpPr>
        <p:spPr>
          <a:xfrm>
            <a:off x="13976936" y="6987080"/>
            <a:ext cx="7784182"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dirty="0" err="1"/>
              <a:t>x_train</a:t>
            </a:r>
            <a:r>
              <a:rPr lang="en-US" dirty="0"/>
              <a:t> : </a:t>
            </a:r>
            <a:r>
              <a:rPr dirty="0"/>
              <a:t>60000枚</a:t>
            </a:r>
            <a:r>
              <a:rPr lang="ja-JP" altLang="en-US" dirty="0"/>
              <a:t>の画像の配列データ</a:t>
            </a:r>
            <a:endParaRPr dirty="0"/>
          </a:p>
        </p:txBody>
      </p:sp>
      <p:sp>
        <p:nvSpPr>
          <p:cNvPr id="35" name="60000枚の正解の数字">
            <a:extLst>
              <a:ext uri="{FF2B5EF4-FFF2-40B4-BE49-F238E27FC236}">
                <a16:creationId xmlns:a16="http://schemas.microsoft.com/office/drawing/2014/main" id="{9976FF3E-E5D4-452B-9BAE-EF46C46D6D39}"/>
              </a:ext>
            </a:extLst>
          </p:cNvPr>
          <p:cNvSpPr txBox="1"/>
          <p:nvPr/>
        </p:nvSpPr>
        <p:spPr>
          <a:xfrm>
            <a:off x="13976936" y="7630286"/>
            <a:ext cx="9175589"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dirty="0" err="1"/>
              <a:t>y_train</a:t>
            </a:r>
            <a:r>
              <a:rPr lang="en-US" dirty="0"/>
              <a:t> : </a:t>
            </a:r>
            <a:r>
              <a:rPr dirty="0"/>
              <a:t>60000枚の正解の数字</a:t>
            </a:r>
            <a:r>
              <a:rPr lang="ja-JP" altLang="en-US" dirty="0"/>
              <a:t>の配列データ</a:t>
            </a:r>
            <a:endParaRPr dirty="0"/>
          </a:p>
        </p:txBody>
      </p:sp>
      <p:sp>
        <p:nvSpPr>
          <p:cNvPr id="36" name="28×28の文字画像が10000枚">
            <a:extLst>
              <a:ext uri="{FF2B5EF4-FFF2-40B4-BE49-F238E27FC236}">
                <a16:creationId xmlns:a16="http://schemas.microsoft.com/office/drawing/2014/main" id="{6CB5363B-9DED-41B4-82D2-F4E922B82FA6}"/>
              </a:ext>
            </a:extLst>
          </p:cNvPr>
          <p:cNvSpPr txBox="1"/>
          <p:nvPr/>
        </p:nvSpPr>
        <p:spPr>
          <a:xfrm>
            <a:off x="13976936" y="8273492"/>
            <a:ext cx="7570983"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dirty="0" err="1"/>
              <a:t>x_test</a:t>
            </a:r>
            <a:r>
              <a:rPr lang="en-US" dirty="0"/>
              <a:t> : </a:t>
            </a:r>
            <a:r>
              <a:rPr dirty="0"/>
              <a:t>10000枚</a:t>
            </a:r>
            <a:r>
              <a:rPr lang="ja-JP" altLang="en-US" dirty="0"/>
              <a:t>の画像の配列データ</a:t>
            </a:r>
            <a:endParaRPr dirty="0"/>
          </a:p>
        </p:txBody>
      </p:sp>
      <p:sp>
        <p:nvSpPr>
          <p:cNvPr id="37" name="10000枚の正解の数字">
            <a:extLst>
              <a:ext uri="{FF2B5EF4-FFF2-40B4-BE49-F238E27FC236}">
                <a16:creationId xmlns:a16="http://schemas.microsoft.com/office/drawing/2014/main" id="{3E781E56-7B62-4FC6-9E35-0B0F70036366}"/>
              </a:ext>
            </a:extLst>
          </p:cNvPr>
          <p:cNvSpPr txBox="1"/>
          <p:nvPr/>
        </p:nvSpPr>
        <p:spPr>
          <a:xfrm>
            <a:off x="13976936" y="8916698"/>
            <a:ext cx="9004068"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dirty="0" err="1"/>
              <a:t>y_test</a:t>
            </a:r>
            <a:r>
              <a:rPr lang="en-US" dirty="0"/>
              <a:t> : </a:t>
            </a:r>
            <a:r>
              <a:rPr dirty="0"/>
              <a:t>10000枚の正解の数字</a:t>
            </a:r>
            <a:r>
              <a:rPr lang="ja-JP" altLang="en-US" dirty="0"/>
              <a:t>の配列データ</a:t>
            </a:r>
            <a:endParaRPr dirty="0"/>
          </a:p>
        </p:txBody>
      </p:sp>
      <p:sp>
        <p:nvSpPr>
          <p:cNvPr id="3" name="mnistのdataを読み込む">
            <a:extLst>
              <a:ext uri="{FF2B5EF4-FFF2-40B4-BE49-F238E27FC236}">
                <a16:creationId xmlns:a16="http://schemas.microsoft.com/office/drawing/2014/main" id="{135E8715-3DDE-2D3F-C331-1ACC4B0C2A9C}"/>
              </a:ext>
            </a:extLst>
          </p:cNvPr>
          <p:cNvSpPr txBox="1"/>
          <p:nvPr/>
        </p:nvSpPr>
        <p:spPr>
          <a:xfrm>
            <a:off x="14457836" y="2256730"/>
            <a:ext cx="8213787" cy="3795911"/>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pPr algn="l"/>
            <a:r>
              <a:rPr lang="ja-JP" altLang="en-US" sz="4000"/>
              <a:t>実行すると、</a:t>
            </a:r>
            <a:endParaRPr lang="en-US" altLang="ja-JP" sz="4000"/>
          </a:p>
          <a:p>
            <a:pPr algn="l"/>
            <a:r>
              <a:rPr lang="ja-JP" altLang="en-US" sz="4000"/>
              <a:t>　学習用の画像データ</a:t>
            </a:r>
            <a:endParaRPr lang="en-US" altLang="ja-JP" sz="4000"/>
          </a:p>
          <a:p>
            <a:pPr algn="l"/>
            <a:r>
              <a:rPr lang="ja-JP" altLang="en-US" sz="4000"/>
              <a:t>　学習用の正解データ</a:t>
            </a:r>
            <a:endParaRPr lang="en-US" altLang="ja-JP" sz="4000"/>
          </a:p>
          <a:p>
            <a:pPr algn="l"/>
            <a:r>
              <a:rPr lang="ja-JP" altLang="en-US" sz="4000"/>
              <a:t>　テスト用の画像データ</a:t>
            </a:r>
            <a:endParaRPr lang="en-US" altLang="ja-JP" sz="4000"/>
          </a:p>
          <a:p>
            <a:pPr algn="l"/>
            <a:r>
              <a:rPr lang="ja-JP" altLang="en-US" sz="4000"/>
              <a:t>　テスト用の正解データ</a:t>
            </a:r>
            <a:endParaRPr lang="en-US" altLang="ja-JP" sz="4000"/>
          </a:p>
          <a:p>
            <a:pPr algn="l"/>
            <a:r>
              <a:rPr lang="ja-JP" altLang="en-US" sz="4000"/>
              <a:t>を配列</a:t>
            </a:r>
            <a:r>
              <a:rPr lang="en-US" altLang="ja-JP" sz="4000"/>
              <a:t>(</a:t>
            </a:r>
            <a:r>
              <a:rPr lang="ja-JP" altLang="en-US" sz="4000"/>
              <a:t>数値</a:t>
            </a:r>
            <a:r>
              <a:rPr lang="en-US" altLang="ja-JP" sz="4000"/>
              <a:t>)</a:t>
            </a:r>
            <a:r>
              <a:rPr lang="ja-JP" altLang="en-US" sz="4000"/>
              <a:t>の形式で返してくれる</a:t>
            </a:r>
            <a:endParaRPr lang="en-US" altLang="ja-JP" sz="4000"/>
          </a:p>
        </p:txBody>
      </p:sp>
      <p:sp>
        <p:nvSpPr>
          <p:cNvPr id="4" name="テキスト ボックス 3">
            <a:extLst>
              <a:ext uri="{FF2B5EF4-FFF2-40B4-BE49-F238E27FC236}">
                <a16:creationId xmlns:a16="http://schemas.microsoft.com/office/drawing/2014/main" id="{93FB527A-374B-2374-A928-0011E651C40B}"/>
              </a:ext>
            </a:extLst>
          </p:cNvPr>
          <p:cNvSpPr txBox="1"/>
          <p:nvPr/>
        </p:nvSpPr>
        <p:spPr>
          <a:xfrm rot="5400000">
            <a:off x="2555147" y="1881633"/>
            <a:ext cx="107994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a:t>
            </a:r>
            <a:endParaRPr kumimoji="0" lang="ja-JP" altLang="en-US" sz="4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5" name="テキスト ボックス 4">
            <a:extLst>
              <a:ext uri="{FF2B5EF4-FFF2-40B4-BE49-F238E27FC236}">
                <a16:creationId xmlns:a16="http://schemas.microsoft.com/office/drawing/2014/main" id="{D409EFFF-0408-6D48-3D9F-DBA07ABD573A}"/>
              </a:ext>
            </a:extLst>
          </p:cNvPr>
          <p:cNvSpPr txBox="1"/>
          <p:nvPr/>
        </p:nvSpPr>
        <p:spPr>
          <a:xfrm rot="5400000">
            <a:off x="5756688" y="1836102"/>
            <a:ext cx="107994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a:t>
            </a:r>
            <a:endParaRPr kumimoji="0" lang="ja-JP" altLang="en-US" sz="4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6" name="テキスト ボックス 5">
            <a:extLst>
              <a:ext uri="{FF2B5EF4-FFF2-40B4-BE49-F238E27FC236}">
                <a16:creationId xmlns:a16="http://schemas.microsoft.com/office/drawing/2014/main" id="{07056584-9613-649D-D41D-1598A073AE41}"/>
              </a:ext>
            </a:extLst>
          </p:cNvPr>
          <p:cNvSpPr txBox="1"/>
          <p:nvPr/>
        </p:nvSpPr>
        <p:spPr>
          <a:xfrm rot="5400000">
            <a:off x="9074994" y="1879578"/>
            <a:ext cx="107994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a:t>
            </a:r>
            <a:endParaRPr kumimoji="0" lang="ja-JP" altLang="en-US" sz="4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067A83AF-EFBB-7E7A-4971-77F072CD50B5}"/>
              </a:ext>
            </a:extLst>
          </p:cNvPr>
          <p:cNvSpPr txBox="1"/>
          <p:nvPr/>
        </p:nvSpPr>
        <p:spPr>
          <a:xfrm rot="5400000">
            <a:off x="11796108" y="1836102"/>
            <a:ext cx="107994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a:t>
            </a:r>
            <a:endParaRPr kumimoji="0" lang="ja-JP" altLang="en-US" sz="4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x_train, y_train),(x_test, y_test) = mnist.load_data()"/>
          <p:cNvSpPr txBox="1"/>
          <p:nvPr/>
        </p:nvSpPr>
        <p:spPr>
          <a:xfrm>
            <a:off x="8200271" y="484264"/>
            <a:ext cx="741228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ja-JP" altLang="en-US"/>
              <a:t>変数の中身を見てみる</a:t>
            </a:r>
            <a:endParaRPr/>
          </a:p>
        </p:txBody>
      </p:sp>
      <p:pic>
        <p:nvPicPr>
          <p:cNvPr id="4" name="図 3" descr="散布図 が含まれている画像&#10;&#10;自動的に生成された説明">
            <a:extLst>
              <a:ext uri="{FF2B5EF4-FFF2-40B4-BE49-F238E27FC236}">
                <a16:creationId xmlns:a16="http://schemas.microsoft.com/office/drawing/2014/main" id="{2D63C213-89B4-EB26-AB22-5DD0168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344" y="2890907"/>
            <a:ext cx="8647596" cy="4668324"/>
          </a:xfrm>
          <a:prstGeom prst="rect">
            <a:avLst/>
          </a:prstGeom>
          <a:ln>
            <a:solidFill>
              <a:schemeClr val="tx1"/>
            </a:solidFill>
          </a:ln>
        </p:spPr>
      </p:pic>
      <p:pic>
        <p:nvPicPr>
          <p:cNvPr id="6" name="図 5" descr="四角形 が含まれている画像&#10;&#10;自動的に生成された説明">
            <a:extLst>
              <a:ext uri="{FF2B5EF4-FFF2-40B4-BE49-F238E27FC236}">
                <a16:creationId xmlns:a16="http://schemas.microsoft.com/office/drawing/2014/main" id="{A47F01F2-9737-365F-BF7C-4D80006C2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658" y="2890907"/>
            <a:ext cx="10911460" cy="1959389"/>
          </a:xfrm>
          <a:prstGeom prst="rect">
            <a:avLst/>
          </a:prstGeom>
          <a:ln>
            <a:solidFill>
              <a:schemeClr val="tx1"/>
            </a:solidFill>
          </a:ln>
        </p:spPr>
      </p:pic>
      <p:sp>
        <p:nvSpPr>
          <p:cNvPr id="7" name="(x_train, y_train),(x_test, y_test) = mnist.load_data()">
            <a:extLst>
              <a:ext uri="{FF2B5EF4-FFF2-40B4-BE49-F238E27FC236}">
                <a16:creationId xmlns:a16="http://schemas.microsoft.com/office/drawing/2014/main" id="{57F568DB-75D1-D042-8E07-B6C07ACCC311}"/>
              </a:ext>
            </a:extLst>
          </p:cNvPr>
          <p:cNvSpPr txBox="1"/>
          <p:nvPr/>
        </p:nvSpPr>
        <p:spPr>
          <a:xfrm>
            <a:off x="11394173" y="5448002"/>
            <a:ext cx="12182822"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altLang="ja-JP"/>
              <a:t>array([ ])</a:t>
            </a:r>
            <a:r>
              <a:rPr lang="ja-JP" altLang="en-US"/>
              <a:t>は</a:t>
            </a:r>
            <a:r>
              <a:rPr lang="en-US" altLang="ja-JP"/>
              <a:t>numpy</a:t>
            </a:r>
            <a:r>
              <a:rPr lang="ja-JP" altLang="en-US"/>
              <a:t>配列という配列</a:t>
            </a:r>
            <a:endParaRPr/>
          </a:p>
        </p:txBody>
      </p:sp>
      <p:sp>
        <p:nvSpPr>
          <p:cNvPr id="8" name="(x_train, y_train),(x_test, y_test) = mnist.load_data()">
            <a:extLst>
              <a:ext uri="{FF2B5EF4-FFF2-40B4-BE49-F238E27FC236}">
                <a16:creationId xmlns:a16="http://schemas.microsoft.com/office/drawing/2014/main" id="{D0AC48CA-1BF0-10D1-B02C-6341C75BFF47}"/>
              </a:ext>
            </a:extLst>
          </p:cNvPr>
          <p:cNvSpPr txBox="1"/>
          <p:nvPr/>
        </p:nvSpPr>
        <p:spPr>
          <a:xfrm>
            <a:off x="3052948" y="8156937"/>
            <a:ext cx="1668245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altLang="ja-JP"/>
              <a:t>x_train</a:t>
            </a:r>
            <a:r>
              <a:rPr lang="ja-JP" altLang="en-US"/>
              <a:t>は何やら</a:t>
            </a:r>
            <a:r>
              <a:rPr lang="en-US" altLang="ja-JP"/>
              <a:t>[ ]</a:t>
            </a:r>
            <a:r>
              <a:rPr lang="ja-JP" altLang="en-US"/>
              <a:t>が三重になっている</a:t>
            </a:r>
            <a:r>
              <a:rPr lang="en-US" altLang="ja-JP"/>
              <a:t>([ </a:t>
            </a:r>
            <a:r>
              <a:rPr lang="en-US" altLang="ja-JP">
                <a:solidFill>
                  <a:schemeClr val="accent1">
                    <a:lumMod val="75000"/>
                  </a:schemeClr>
                </a:solidFill>
              </a:rPr>
              <a:t>[</a:t>
            </a:r>
            <a:r>
              <a:rPr lang="en-US" altLang="ja-JP"/>
              <a:t> </a:t>
            </a:r>
            <a:r>
              <a:rPr lang="en-US" altLang="ja-JP">
                <a:solidFill>
                  <a:srgbClr val="FF0000"/>
                </a:solidFill>
              </a:rPr>
              <a:t>[ ]</a:t>
            </a:r>
            <a:r>
              <a:rPr lang="en-US" altLang="ja-JP">
                <a:solidFill>
                  <a:schemeClr val="accent1">
                    <a:lumMod val="75000"/>
                  </a:schemeClr>
                </a:solidFill>
              </a:rPr>
              <a:t>]</a:t>
            </a:r>
            <a:r>
              <a:rPr lang="en-US" altLang="ja-JP"/>
              <a:t> ] )</a:t>
            </a:r>
            <a:endParaRPr/>
          </a:p>
        </p:txBody>
      </p:sp>
      <p:sp>
        <p:nvSpPr>
          <p:cNvPr id="9" name="(x_train, y_train),(x_test, y_test) = mnist.load_data()">
            <a:extLst>
              <a:ext uri="{FF2B5EF4-FFF2-40B4-BE49-F238E27FC236}">
                <a16:creationId xmlns:a16="http://schemas.microsoft.com/office/drawing/2014/main" id="{F99CC7DD-FFC1-7F83-8EFC-68DF460E0A87}"/>
              </a:ext>
            </a:extLst>
          </p:cNvPr>
          <p:cNvSpPr txBox="1"/>
          <p:nvPr/>
        </p:nvSpPr>
        <p:spPr>
          <a:xfrm>
            <a:off x="4519776" y="9562572"/>
            <a:ext cx="1477327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altLang="ja-JP"/>
              <a:t>y_train</a:t>
            </a:r>
            <a:r>
              <a:rPr lang="ja-JP" altLang="en-US"/>
              <a:t>は何やら</a:t>
            </a:r>
            <a:r>
              <a:rPr lang="en-US" altLang="ja-JP"/>
              <a:t>[ ]</a:t>
            </a:r>
            <a:r>
              <a:rPr lang="ja-JP" altLang="en-US"/>
              <a:t>が一重になっている</a:t>
            </a:r>
            <a:r>
              <a:rPr lang="en-US" altLang="ja-JP"/>
              <a:t>([ ] )</a:t>
            </a:r>
            <a:endParaRPr/>
          </a:p>
        </p:txBody>
      </p:sp>
      <p:sp>
        <p:nvSpPr>
          <p:cNvPr id="10" name="(x_train, y_train),(x_test, y_test) = mnist.load_data()">
            <a:extLst>
              <a:ext uri="{FF2B5EF4-FFF2-40B4-BE49-F238E27FC236}">
                <a16:creationId xmlns:a16="http://schemas.microsoft.com/office/drawing/2014/main" id="{379428A0-209F-484E-C029-C43DD4C3F645}"/>
              </a:ext>
            </a:extLst>
          </p:cNvPr>
          <p:cNvSpPr txBox="1"/>
          <p:nvPr/>
        </p:nvSpPr>
        <p:spPr>
          <a:xfrm>
            <a:off x="7947003" y="11265477"/>
            <a:ext cx="791883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altLang="ja-JP"/>
              <a:t>numpy</a:t>
            </a:r>
            <a:r>
              <a:rPr lang="ja-JP" altLang="en-US"/>
              <a:t>配列を理解する</a:t>
            </a:r>
            <a:endParaRPr/>
          </a:p>
        </p:txBody>
      </p:sp>
      <p:sp>
        <p:nvSpPr>
          <p:cNvPr id="2" name="(x_train, y_train),(x_test, y_test) = mnist.load_data()">
            <a:extLst>
              <a:ext uri="{FF2B5EF4-FFF2-40B4-BE49-F238E27FC236}">
                <a16:creationId xmlns:a16="http://schemas.microsoft.com/office/drawing/2014/main" id="{F5B083B9-69B2-F72D-487F-8DF38D002957}"/>
              </a:ext>
            </a:extLst>
          </p:cNvPr>
          <p:cNvSpPr txBox="1"/>
          <p:nvPr/>
        </p:nvSpPr>
        <p:spPr>
          <a:xfrm>
            <a:off x="13496520" y="6635611"/>
            <a:ext cx="7978146"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altLang="ja-JP" sz="4400"/>
              <a:t>(</a:t>
            </a:r>
            <a:r>
              <a:rPr lang="ja-JP" altLang="en-US" sz="4400"/>
              <a:t>リスト</a:t>
            </a:r>
            <a:r>
              <a:rPr lang="en-US" altLang="ja-JP" sz="4400"/>
              <a:t>[ ]</a:t>
            </a:r>
            <a:r>
              <a:rPr lang="ja-JP" altLang="en-US" sz="4400"/>
              <a:t>と似ているので注意</a:t>
            </a:r>
            <a:r>
              <a:rPr lang="en-US" altLang="ja-JP" sz="4400"/>
              <a:t>)</a:t>
            </a:r>
            <a:endParaRPr sz="4400"/>
          </a:p>
        </p:txBody>
      </p:sp>
    </p:spTree>
    <p:extLst>
      <p:ext uri="{BB962C8B-B14F-4D97-AF65-F5344CB8AC3E}">
        <p14:creationId xmlns:p14="http://schemas.microsoft.com/office/powerpoint/2010/main" val="161025068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x_train, y_train),(x_test, y_test) = mnist.load_data()"/>
          <p:cNvSpPr txBox="1"/>
          <p:nvPr/>
        </p:nvSpPr>
        <p:spPr>
          <a:xfrm>
            <a:off x="1471687" y="3760924"/>
            <a:ext cx="9063344"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400" dirty="0"/>
              <a:t>import </a:t>
            </a:r>
            <a:r>
              <a:rPr lang="en-US" sz="4400" dirty="0" err="1"/>
              <a:t>numpy</a:t>
            </a:r>
            <a:r>
              <a:rPr lang="en-US" sz="4400" dirty="0"/>
              <a:t> as np</a:t>
            </a:r>
          </a:p>
        </p:txBody>
      </p:sp>
      <p:pic>
        <p:nvPicPr>
          <p:cNvPr id="3" name="図 2" descr="テキスト&#10;&#10;中程度の精度で自動的に生成された説明">
            <a:extLst>
              <a:ext uri="{FF2B5EF4-FFF2-40B4-BE49-F238E27FC236}">
                <a16:creationId xmlns:a16="http://schemas.microsoft.com/office/drawing/2014/main" id="{1C4747CA-722A-1212-B866-490E68B5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761" y="902978"/>
            <a:ext cx="9265871" cy="2287512"/>
          </a:xfrm>
          <a:prstGeom prst="rect">
            <a:avLst/>
          </a:prstGeom>
          <a:ln>
            <a:solidFill>
              <a:schemeClr val="tx1"/>
            </a:solidFill>
          </a:ln>
        </p:spPr>
      </p:pic>
      <p:sp>
        <p:nvSpPr>
          <p:cNvPr id="5" name="(x_train, y_train),(x_test, y_test) = mnist.load_data()">
            <a:extLst>
              <a:ext uri="{FF2B5EF4-FFF2-40B4-BE49-F238E27FC236}">
                <a16:creationId xmlns:a16="http://schemas.microsoft.com/office/drawing/2014/main" id="{D9B04520-FEF4-A33D-EDA6-EC896D0B7391}"/>
              </a:ext>
            </a:extLst>
          </p:cNvPr>
          <p:cNvSpPr txBox="1"/>
          <p:nvPr/>
        </p:nvSpPr>
        <p:spPr>
          <a:xfrm>
            <a:off x="1471686" y="4879635"/>
            <a:ext cx="17162409"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400" dirty="0"/>
              <a:t>numpyというライブラリをnpと省略して読み込む</a:t>
            </a:r>
          </a:p>
        </p:txBody>
      </p:sp>
      <p:sp>
        <p:nvSpPr>
          <p:cNvPr id="6" name="正方形/長方形 5">
            <a:extLst>
              <a:ext uri="{FF2B5EF4-FFF2-40B4-BE49-F238E27FC236}">
                <a16:creationId xmlns:a16="http://schemas.microsoft.com/office/drawing/2014/main" id="{C661802A-1557-3D4F-D139-CE8973DB8B78}"/>
              </a:ext>
            </a:extLst>
          </p:cNvPr>
          <p:cNvSpPr/>
          <p:nvPr/>
        </p:nvSpPr>
        <p:spPr>
          <a:xfrm>
            <a:off x="16503680" y="3190490"/>
            <a:ext cx="7307212" cy="7130661"/>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7" name="変数.shape：配列の形を調べる(numpy配列)">
            <a:extLst>
              <a:ext uri="{FF2B5EF4-FFF2-40B4-BE49-F238E27FC236}">
                <a16:creationId xmlns:a16="http://schemas.microsoft.com/office/drawing/2014/main" id="{6D39E50C-A63E-2D8B-3C90-91F7E1CE6788}"/>
              </a:ext>
            </a:extLst>
          </p:cNvPr>
          <p:cNvSpPr txBox="1"/>
          <p:nvPr/>
        </p:nvSpPr>
        <p:spPr>
          <a:xfrm>
            <a:off x="19257199" y="2332738"/>
            <a:ext cx="2186496"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4400" dirty="0" err="1"/>
              <a:t>numpy</a:t>
            </a:r>
            <a:endParaRPr lang="en-US" sz="4400" dirty="0"/>
          </a:p>
        </p:txBody>
      </p:sp>
      <p:sp>
        <p:nvSpPr>
          <p:cNvPr id="37" name="変数.shape：配列の形を調べる(numpy配列)">
            <a:extLst>
              <a:ext uri="{FF2B5EF4-FFF2-40B4-BE49-F238E27FC236}">
                <a16:creationId xmlns:a16="http://schemas.microsoft.com/office/drawing/2014/main" id="{99969177-BC89-DE4D-0E79-5F5A75F35BCB}"/>
              </a:ext>
            </a:extLst>
          </p:cNvPr>
          <p:cNvSpPr txBox="1"/>
          <p:nvPr/>
        </p:nvSpPr>
        <p:spPr>
          <a:xfrm>
            <a:off x="15174111" y="10876205"/>
            <a:ext cx="9068188"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sz="4000" dirty="0" err="1"/>
              <a:t>numpy(=np)はほぼ全ての機能を</a:t>
            </a:r>
          </a:p>
          <a:p>
            <a:r>
              <a:rPr lang="en-US" sz="4000" dirty="0" err="1"/>
              <a:t>np.~~~で使えるように設計されている</a:t>
            </a:r>
            <a:endParaRPr lang="en-US" sz="4000" dirty="0"/>
          </a:p>
        </p:txBody>
      </p:sp>
      <p:sp>
        <p:nvSpPr>
          <p:cNvPr id="39" name="テキスト ボックス 38">
            <a:extLst>
              <a:ext uri="{FF2B5EF4-FFF2-40B4-BE49-F238E27FC236}">
                <a16:creationId xmlns:a16="http://schemas.microsoft.com/office/drawing/2014/main" id="{3FE7CF33-2776-E41F-64A8-23B8EE07D1F7}"/>
              </a:ext>
            </a:extLst>
          </p:cNvPr>
          <p:cNvSpPr txBox="1"/>
          <p:nvPr/>
        </p:nvSpPr>
        <p:spPr>
          <a:xfrm>
            <a:off x="16656080" y="3514012"/>
            <a:ext cx="6770127" cy="65556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a:t>abs, add, all, allclose,</a:t>
            </a:r>
          </a:p>
          <a:p>
            <a:r>
              <a:rPr lang="ja-JP" altLang="en-US"/>
              <a:t>        amax, amin, any, arange, argmax, argmin, argpartition, argsort,</a:t>
            </a:r>
          </a:p>
          <a:p>
            <a:r>
              <a:rPr lang="ja-JP" altLang="en-US"/>
              <a:t>        argwhere, around, array, asarray, astype, clip, concat, cos, e, floor, log, matmul, max</a:t>
            </a:r>
            <a:r>
              <a:rPr lang="en-US" altLang="ja-JP"/>
              <a:t>, </a:t>
            </a:r>
            <a:r>
              <a:rPr lang="ja-JP" altLang="en-US"/>
              <a:t>mean, min,</a:t>
            </a:r>
          </a:p>
          <a:p>
            <a:r>
              <a:rPr lang="ja-JP" altLang="en-US"/>
              <a:t>ndarray, ones, pi, pow, power, ravel, reshape, resize, shape,</a:t>
            </a:r>
            <a:r>
              <a:rPr lang="en-US" altLang="ja-JP"/>
              <a:t> </a:t>
            </a:r>
            <a:r>
              <a:rPr lang="ja-JP" altLang="en-US"/>
              <a:t>sin, sqrt, square, squeeze, stack, std, sum, tan, tanh, transpose,</a:t>
            </a:r>
            <a:r>
              <a:rPr lang="en-US" altLang="ja-JP"/>
              <a:t> </a:t>
            </a:r>
            <a:r>
              <a:rPr lang="ja-JP" altLang="en-US"/>
              <a:t>vstack,</a:t>
            </a:r>
          </a:p>
          <a:p>
            <a:r>
              <a:rPr lang="ja-JP" altLang="en-US"/>
              <a:t>        where, zeros</a:t>
            </a:r>
            <a:r>
              <a:rPr lang="en-US" altLang="ja-JP"/>
              <a:t>, ...</a:t>
            </a:r>
            <a:endParaRPr lang="ja-JP" altLang="en-US"/>
          </a:p>
        </p:txBody>
      </p:sp>
      <p:sp>
        <p:nvSpPr>
          <p:cNvPr id="40" name="(x_train, y_train),(x_test, y_test) = mnist.load_data()">
            <a:extLst>
              <a:ext uri="{FF2B5EF4-FFF2-40B4-BE49-F238E27FC236}">
                <a16:creationId xmlns:a16="http://schemas.microsoft.com/office/drawing/2014/main" id="{44DD107E-B9E2-E717-D41F-1F53D9F21CB8}"/>
              </a:ext>
            </a:extLst>
          </p:cNvPr>
          <p:cNvSpPr txBox="1"/>
          <p:nvPr/>
        </p:nvSpPr>
        <p:spPr>
          <a:xfrm>
            <a:off x="1471687" y="6078299"/>
            <a:ext cx="9063344"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400" dirty="0"/>
              <a:t>x = np.array([1,2,3,4])</a:t>
            </a:r>
          </a:p>
        </p:txBody>
      </p:sp>
      <p:sp>
        <p:nvSpPr>
          <p:cNvPr id="41" name="(x_train, y_train),(x_test, y_test) = mnist.load_data()">
            <a:extLst>
              <a:ext uri="{FF2B5EF4-FFF2-40B4-BE49-F238E27FC236}">
                <a16:creationId xmlns:a16="http://schemas.microsoft.com/office/drawing/2014/main" id="{F7F3D542-6D89-8AB5-D6C3-2883DD5049CE}"/>
              </a:ext>
            </a:extLst>
          </p:cNvPr>
          <p:cNvSpPr txBox="1"/>
          <p:nvPr/>
        </p:nvSpPr>
        <p:spPr>
          <a:xfrm>
            <a:off x="1471685" y="7276963"/>
            <a:ext cx="9909947"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400" dirty="0"/>
              <a:t>[1,2,3,4]というnumpy配列を返す</a:t>
            </a:r>
          </a:p>
        </p:txBody>
      </p:sp>
      <p:pic>
        <p:nvPicPr>
          <p:cNvPr id="44" name="図 43" descr="テキスト&#10;&#10;自動的に生成された説明">
            <a:extLst>
              <a:ext uri="{FF2B5EF4-FFF2-40B4-BE49-F238E27FC236}">
                <a16:creationId xmlns:a16="http://schemas.microsoft.com/office/drawing/2014/main" id="{DFB2B25E-E10A-8D1B-83FF-5EFE6ADAB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761" y="10069653"/>
            <a:ext cx="5782403" cy="2317375"/>
          </a:xfrm>
          <a:prstGeom prst="rect">
            <a:avLst/>
          </a:prstGeom>
          <a:ln>
            <a:solidFill>
              <a:schemeClr val="tx1"/>
            </a:solidFill>
          </a:ln>
        </p:spPr>
      </p:pic>
      <p:sp>
        <p:nvSpPr>
          <p:cNvPr id="45" name="(x_train, y_train),(x_test, y_test) = mnist.load_data()">
            <a:extLst>
              <a:ext uri="{FF2B5EF4-FFF2-40B4-BE49-F238E27FC236}">
                <a16:creationId xmlns:a16="http://schemas.microsoft.com/office/drawing/2014/main" id="{9B863A34-7E32-3E4F-4121-1A3E922BB2F4}"/>
              </a:ext>
            </a:extLst>
          </p:cNvPr>
          <p:cNvSpPr txBox="1"/>
          <p:nvPr/>
        </p:nvSpPr>
        <p:spPr>
          <a:xfrm>
            <a:off x="1602271" y="8894590"/>
            <a:ext cx="4467790"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400" dirty="0"/>
              <a:t>xの中身を確認</a:t>
            </a:r>
          </a:p>
        </p:txBody>
      </p:sp>
      <p:sp>
        <p:nvSpPr>
          <p:cNvPr id="46" name="(x_train, y_train),(x_test, y_test) = mnist.load_data()">
            <a:extLst>
              <a:ext uri="{FF2B5EF4-FFF2-40B4-BE49-F238E27FC236}">
                <a16:creationId xmlns:a16="http://schemas.microsoft.com/office/drawing/2014/main" id="{BD2F500B-9796-D36D-1193-8E0DA3BCE7E2}"/>
              </a:ext>
            </a:extLst>
          </p:cNvPr>
          <p:cNvSpPr txBox="1"/>
          <p:nvPr/>
        </p:nvSpPr>
        <p:spPr>
          <a:xfrm>
            <a:off x="2571794" y="12782390"/>
            <a:ext cx="8401006"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400" dirty="0"/>
              <a:t>array([ ])なのでnumpy配列</a:t>
            </a:r>
          </a:p>
        </p:txBody>
      </p:sp>
    </p:spTree>
    <p:extLst>
      <p:ext uri="{BB962C8B-B14F-4D97-AF65-F5344CB8AC3E}">
        <p14:creationId xmlns:p14="http://schemas.microsoft.com/office/powerpoint/2010/main" val="387827870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320B58DA-71C5-5A60-92D9-4EA88BB2D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483" y="870845"/>
            <a:ext cx="3767397" cy="2597398"/>
          </a:xfrm>
          <a:prstGeom prst="rect">
            <a:avLst/>
          </a:prstGeom>
          <a:ln>
            <a:solidFill>
              <a:schemeClr val="tx1"/>
            </a:solidFill>
          </a:ln>
        </p:spPr>
      </p:pic>
      <p:sp>
        <p:nvSpPr>
          <p:cNvPr id="6" name="(x_train, y_train),(x_test, y_test) = mnist.load_data()">
            <a:extLst>
              <a:ext uri="{FF2B5EF4-FFF2-40B4-BE49-F238E27FC236}">
                <a16:creationId xmlns:a16="http://schemas.microsoft.com/office/drawing/2014/main" id="{9343D5E4-6C8A-B0B2-3DD8-D37793A556B2}"/>
              </a:ext>
            </a:extLst>
          </p:cNvPr>
          <p:cNvSpPr txBox="1"/>
          <p:nvPr/>
        </p:nvSpPr>
        <p:spPr>
          <a:xfrm>
            <a:off x="8392175" y="984409"/>
            <a:ext cx="7191533"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800" dirty="0"/>
              <a:t>numpy配列.shape</a:t>
            </a:r>
          </a:p>
        </p:txBody>
      </p:sp>
      <p:sp>
        <p:nvSpPr>
          <p:cNvPr id="7" name="(x_train, y_train),(x_test, y_test) = mnist.load_data()">
            <a:extLst>
              <a:ext uri="{FF2B5EF4-FFF2-40B4-BE49-F238E27FC236}">
                <a16:creationId xmlns:a16="http://schemas.microsoft.com/office/drawing/2014/main" id="{8D966098-3929-EFBD-1B14-7BA09DD33BD3}"/>
              </a:ext>
            </a:extLst>
          </p:cNvPr>
          <p:cNvSpPr txBox="1"/>
          <p:nvPr/>
        </p:nvSpPr>
        <p:spPr>
          <a:xfrm>
            <a:off x="8392176" y="2169544"/>
            <a:ext cx="7191533"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800" dirty="0"/>
              <a:t>配列の形状を確認する</a:t>
            </a:r>
          </a:p>
        </p:txBody>
      </p:sp>
      <p:sp>
        <p:nvSpPr>
          <p:cNvPr id="8" name="(x_train, y_train),(x_test, y_test) = mnist.load_data()">
            <a:extLst>
              <a:ext uri="{FF2B5EF4-FFF2-40B4-BE49-F238E27FC236}">
                <a16:creationId xmlns:a16="http://schemas.microsoft.com/office/drawing/2014/main" id="{AD224B28-0AEF-2D53-395B-C221CB10D386}"/>
              </a:ext>
            </a:extLst>
          </p:cNvPr>
          <p:cNvSpPr txBox="1"/>
          <p:nvPr/>
        </p:nvSpPr>
        <p:spPr>
          <a:xfrm>
            <a:off x="4264181" y="5632931"/>
            <a:ext cx="11902965"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800" dirty="0"/>
              <a:t>(n, ) は n個の要素からなる1次元の配列 </a:t>
            </a:r>
          </a:p>
        </p:txBody>
      </p:sp>
      <p:sp>
        <p:nvSpPr>
          <p:cNvPr id="9" name="(x_train, y_train),(x_test, y_test) = mnist.load_data()">
            <a:extLst>
              <a:ext uri="{FF2B5EF4-FFF2-40B4-BE49-F238E27FC236}">
                <a16:creationId xmlns:a16="http://schemas.microsoft.com/office/drawing/2014/main" id="{6FE1C7A3-163C-2879-4DF3-07BCA92ED0E2}"/>
              </a:ext>
            </a:extLst>
          </p:cNvPr>
          <p:cNvSpPr txBox="1"/>
          <p:nvPr/>
        </p:nvSpPr>
        <p:spPr>
          <a:xfrm>
            <a:off x="2879835" y="4550587"/>
            <a:ext cx="3268045"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800" dirty="0"/>
              <a:t>配列の形状</a:t>
            </a:r>
          </a:p>
        </p:txBody>
      </p:sp>
      <p:sp>
        <p:nvSpPr>
          <p:cNvPr id="10" name="(x_train, y_train),(x_test, y_test) = mnist.load_data()">
            <a:extLst>
              <a:ext uri="{FF2B5EF4-FFF2-40B4-BE49-F238E27FC236}">
                <a16:creationId xmlns:a16="http://schemas.microsoft.com/office/drawing/2014/main" id="{1FF02FC9-C35A-F1F6-4052-2B1B1D03D6CB}"/>
              </a:ext>
            </a:extLst>
          </p:cNvPr>
          <p:cNvSpPr txBox="1"/>
          <p:nvPr/>
        </p:nvSpPr>
        <p:spPr>
          <a:xfrm>
            <a:off x="4264180" y="6715275"/>
            <a:ext cx="14393471"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800" dirty="0"/>
              <a:t>(n, m) は n×m個の要素からなる2次元の配列 </a:t>
            </a:r>
          </a:p>
        </p:txBody>
      </p:sp>
      <p:sp>
        <p:nvSpPr>
          <p:cNvPr id="11" name="(x_train, y_train),(x_test, y_test) = mnist.load_data()">
            <a:extLst>
              <a:ext uri="{FF2B5EF4-FFF2-40B4-BE49-F238E27FC236}">
                <a16:creationId xmlns:a16="http://schemas.microsoft.com/office/drawing/2014/main" id="{E23A3BC2-1049-A602-0D8E-558F270BBEA9}"/>
              </a:ext>
            </a:extLst>
          </p:cNvPr>
          <p:cNvSpPr txBox="1"/>
          <p:nvPr/>
        </p:nvSpPr>
        <p:spPr>
          <a:xfrm>
            <a:off x="4264180" y="7797619"/>
            <a:ext cx="14393471"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800" dirty="0"/>
              <a:t>(n, m, l) は n×m×l個の要素からなる3次元の配列 </a:t>
            </a:r>
          </a:p>
        </p:txBody>
      </p:sp>
      <p:sp>
        <p:nvSpPr>
          <p:cNvPr id="2" name="(x_train, y_train),(x_test, y_test) = mnist.load_data()">
            <a:extLst>
              <a:ext uri="{FF2B5EF4-FFF2-40B4-BE49-F238E27FC236}">
                <a16:creationId xmlns:a16="http://schemas.microsoft.com/office/drawing/2014/main" id="{D2431D93-72D7-D342-4734-16E60B4E7960}"/>
              </a:ext>
            </a:extLst>
          </p:cNvPr>
          <p:cNvSpPr txBox="1"/>
          <p:nvPr/>
        </p:nvSpPr>
        <p:spPr>
          <a:xfrm>
            <a:off x="4585785" y="9987822"/>
            <a:ext cx="13750259"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sz="4800" dirty="0"/>
              <a:t>xはnumpy配列なのでx.shapeでxの形状を確認</a:t>
            </a:r>
          </a:p>
          <a:p>
            <a:pPr algn="l"/>
            <a:r>
              <a:rPr lang="en-US" sz="4800" dirty="0"/>
              <a:t>→(4, )なので4個の要素からなる1次元の配列</a:t>
            </a:r>
          </a:p>
        </p:txBody>
      </p:sp>
    </p:spTree>
    <p:extLst>
      <p:ext uri="{BB962C8B-B14F-4D97-AF65-F5344CB8AC3E}">
        <p14:creationId xmlns:p14="http://schemas.microsoft.com/office/powerpoint/2010/main" val="287179684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x_train, y_train),(x_test, y_test) = mnist.load_data()"/>
          <p:cNvSpPr txBox="1"/>
          <p:nvPr/>
        </p:nvSpPr>
        <p:spPr>
          <a:xfrm>
            <a:off x="2759594" y="1778349"/>
            <a:ext cx="9270738"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dirty="0"/>
              <a:t>x</a:t>
            </a:r>
            <a:endParaRPr dirty="0"/>
          </a:p>
        </p:txBody>
      </p:sp>
      <p:sp>
        <p:nvSpPr>
          <p:cNvPr id="34" name="(x_train, y_train),(x_test, y_test) = mnist.load_data()">
            <a:extLst>
              <a:ext uri="{FF2B5EF4-FFF2-40B4-BE49-F238E27FC236}">
                <a16:creationId xmlns:a16="http://schemas.microsoft.com/office/drawing/2014/main" id="{54D96A0C-B087-4A14-A4FA-E46B12E20EDD}"/>
              </a:ext>
            </a:extLst>
          </p:cNvPr>
          <p:cNvSpPr txBox="1"/>
          <p:nvPr/>
        </p:nvSpPr>
        <p:spPr>
          <a:xfrm>
            <a:off x="2298409" y="3027141"/>
            <a:ext cx="2398092"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x[0]</a:t>
            </a:r>
            <a:r>
              <a:rPr lang="ja-JP" altLang="en-US" dirty="0"/>
              <a:t>　</a:t>
            </a:r>
            <a:endParaRPr dirty="0"/>
          </a:p>
        </p:txBody>
      </p:sp>
      <p:sp>
        <p:nvSpPr>
          <p:cNvPr id="20" name="テキスト ボックス 19">
            <a:extLst>
              <a:ext uri="{FF2B5EF4-FFF2-40B4-BE49-F238E27FC236}">
                <a16:creationId xmlns:a16="http://schemas.microsoft.com/office/drawing/2014/main" id="{B0336894-7715-1CFC-75DB-FA09638AE9CC}"/>
              </a:ext>
            </a:extLst>
          </p:cNvPr>
          <p:cNvSpPr txBox="1"/>
          <p:nvPr/>
        </p:nvSpPr>
        <p:spPr>
          <a:xfrm>
            <a:off x="4103545" y="3088677"/>
            <a:ext cx="2932888"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1</a:t>
            </a:r>
            <a:endParaRPr lang="ja-JP" altLang="en-US" sz="5700" dirty="0"/>
          </a:p>
        </p:txBody>
      </p:sp>
      <p:sp>
        <p:nvSpPr>
          <p:cNvPr id="5" name="テキスト ボックス 4">
            <a:extLst>
              <a:ext uri="{FF2B5EF4-FFF2-40B4-BE49-F238E27FC236}">
                <a16:creationId xmlns:a16="http://schemas.microsoft.com/office/drawing/2014/main" id="{E14676E8-760C-0E7C-26B8-A04F00AC7FDE}"/>
              </a:ext>
            </a:extLst>
          </p:cNvPr>
          <p:cNvSpPr txBox="1"/>
          <p:nvPr/>
        </p:nvSpPr>
        <p:spPr>
          <a:xfrm>
            <a:off x="10271450" y="1868450"/>
            <a:ext cx="790184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4</a:t>
            </a:r>
            <a:r>
              <a:rPr lang="ja-JP" altLang="en-US" sz="4400" dirty="0">
                <a:highlight>
                  <a:srgbClr val="FFFF00"/>
                </a:highlight>
              </a:rPr>
              <a:t>つの要素からなる１次元配列</a:t>
            </a:r>
            <a:endParaRPr kumimoji="0" lang="ja-JP" altLang="en-US" sz="44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22" name="テキスト ボックス 21">
            <a:extLst>
              <a:ext uri="{FF2B5EF4-FFF2-40B4-BE49-F238E27FC236}">
                <a16:creationId xmlns:a16="http://schemas.microsoft.com/office/drawing/2014/main" id="{35050AD8-79B0-F90B-44A1-7ACD43C68683}"/>
              </a:ext>
            </a:extLst>
          </p:cNvPr>
          <p:cNvSpPr txBox="1"/>
          <p:nvPr/>
        </p:nvSpPr>
        <p:spPr>
          <a:xfrm>
            <a:off x="10271450" y="3027141"/>
            <a:ext cx="1135295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x</a:t>
            </a:r>
            <a:r>
              <a:rPr lang="ja-JP" altLang="en-US" sz="4400" dirty="0">
                <a:highlight>
                  <a:srgbClr val="FFFF00"/>
                </a:highlight>
              </a:rPr>
              <a:t>の１つ目</a:t>
            </a:r>
            <a:r>
              <a:rPr lang="en-US" altLang="ja-JP" sz="4400" dirty="0">
                <a:highlight>
                  <a:srgbClr val="FFFF00"/>
                </a:highlight>
              </a:rPr>
              <a:t> (</a:t>
            </a:r>
            <a:r>
              <a:rPr lang="ja-JP" altLang="en-US" sz="4400" dirty="0">
                <a:highlight>
                  <a:srgbClr val="FFFF00"/>
                </a:highlight>
              </a:rPr>
              <a:t>変数名</a:t>
            </a:r>
            <a:r>
              <a:rPr lang="en-US" altLang="ja-JP" sz="4400" dirty="0">
                <a:highlight>
                  <a:srgbClr val="FFFF00"/>
                </a:highlight>
              </a:rPr>
              <a:t>[n]</a:t>
            </a:r>
            <a:r>
              <a:rPr lang="ja-JP" altLang="en-US" sz="4400" dirty="0">
                <a:highlight>
                  <a:srgbClr val="FFFF00"/>
                </a:highlight>
              </a:rPr>
              <a:t>の</a:t>
            </a:r>
            <a:r>
              <a:rPr lang="en-US" altLang="ja-JP" sz="4400" dirty="0">
                <a:highlight>
                  <a:srgbClr val="FFFF00"/>
                </a:highlight>
              </a:rPr>
              <a:t>[ ]</a:t>
            </a:r>
            <a:r>
              <a:rPr lang="ja-JP" altLang="en-US" sz="4400" dirty="0">
                <a:highlight>
                  <a:srgbClr val="FFFF00"/>
                </a:highlight>
              </a:rPr>
              <a:t>がインデックス</a:t>
            </a:r>
            <a:r>
              <a:rPr lang="en-US" altLang="ja-JP" sz="4400" dirty="0">
                <a:highlight>
                  <a:srgbClr val="FFFF00"/>
                </a:highlight>
              </a:rPr>
              <a:t>)</a:t>
            </a:r>
          </a:p>
        </p:txBody>
      </p:sp>
      <p:sp>
        <p:nvSpPr>
          <p:cNvPr id="3" name="テキスト ボックス 2">
            <a:extLst>
              <a:ext uri="{FF2B5EF4-FFF2-40B4-BE49-F238E27FC236}">
                <a16:creationId xmlns:a16="http://schemas.microsoft.com/office/drawing/2014/main" id="{695EA40D-F03F-00AC-0980-0DE0ADA3223F}"/>
              </a:ext>
            </a:extLst>
          </p:cNvPr>
          <p:cNvSpPr txBox="1"/>
          <p:nvPr/>
        </p:nvSpPr>
        <p:spPr>
          <a:xfrm>
            <a:off x="8291439" y="8285578"/>
            <a:ext cx="2045645"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5700" dirty="0"/>
              <a:t>x[0]</a:t>
            </a:r>
            <a:endParaRPr lang="ja-JP" altLang="en-US" sz="5700" dirty="0"/>
          </a:p>
        </p:txBody>
      </p:sp>
      <p:sp>
        <p:nvSpPr>
          <p:cNvPr id="4" name="テキスト ボックス 3">
            <a:extLst>
              <a:ext uri="{FF2B5EF4-FFF2-40B4-BE49-F238E27FC236}">
                <a16:creationId xmlns:a16="http://schemas.microsoft.com/office/drawing/2014/main" id="{70B97734-3FCC-5E5C-BCB9-D2F56D0EB0D7}"/>
              </a:ext>
            </a:extLst>
          </p:cNvPr>
          <p:cNvSpPr txBox="1"/>
          <p:nvPr/>
        </p:nvSpPr>
        <p:spPr>
          <a:xfrm>
            <a:off x="11691719" y="8278952"/>
            <a:ext cx="2045645"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5700" dirty="0"/>
              <a:t>x[2]</a:t>
            </a:r>
            <a:endParaRPr lang="ja-JP" altLang="en-US" sz="5700" dirty="0"/>
          </a:p>
        </p:txBody>
      </p:sp>
      <p:sp>
        <p:nvSpPr>
          <p:cNvPr id="6" name="テキスト ボックス 5">
            <a:extLst>
              <a:ext uri="{FF2B5EF4-FFF2-40B4-BE49-F238E27FC236}">
                <a16:creationId xmlns:a16="http://schemas.microsoft.com/office/drawing/2014/main" id="{1BD63692-C2A6-847E-61F4-D07EB05C0FB5}"/>
              </a:ext>
            </a:extLst>
          </p:cNvPr>
          <p:cNvSpPr txBox="1"/>
          <p:nvPr/>
        </p:nvSpPr>
        <p:spPr>
          <a:xfrm>
            <a:off x="9991579" y="8278952"/>
            <a:ext cx="2045645"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5700" dirty="0"/>
              <a:t>x[1]</a:t>
            </a:r>
            <a:endParaRPr lang="ja-JP" altLang="en-US" sz="5700" dirty="0"/>
          </a:p>
        </p:txBody>
      </p:sp>
      <p:sp>
        <p:nvSpPr>
          <p:cNvPr id="7" name="テキスト ボックス 6">
            <a:extLst>
              <a:ext uri="{FF2B5EF4-FFF2-40B4-BE49-F238E27FC236}">
                <a16:creationId xmlns:a16="http://schemas.microsoft.com/office/drawing/2014/main" id="{4AC13D42-95BC-724F-C637-F30C90981C7B}"/>
              </a:ext>
            </a:extLst>
          </p:cNvPr>
          <p:cNvSpPr txBox="1"/>
          <p:nvPr/>
        </p:nvSpPr>
        <p:spPr>
          <a:xfrm>
            <a:off x="13391858" y="8278952"/>
            <a:ext cx="2045645"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5700" dirty="0"/>
              <a:t>x[3]</a:t>
            </a:r>
            <a:endParaRPr lang="ja-JP" altLang="en-US" sz="5700" dirty="0"/>
          </a:p>
        </p:txBody>
      </p:sp>
      <p:sp>
        <p:nvSpPr>
          <p:cNvPr id="8" name="テキスト ボックス 7">
            <a:extLst>
              <a:ext uri="{FF2B5EF4-FFF2-40B4-BE49-F238E27FC236}">
                <a16:creationId xmlns:a16="http://schemas.microsoft.com/office/drawing/2014/main" id="{C4E55AE6-BD66-2AC5-144A-84B6A03E81A1}"/>
              </a:ext>
            </a:extLst>
          </p:cNvPr>
          <p:cNvSpPr txBox="1"/>
          <p:nvPr/>
        </p:nvSpPr>
        <p:spPr>
          <a:xfrm>
            <a:off x="16109617" y="6917835"/>
            <a:ext cx="678866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 ]</a:t>
            </a:r>
            <a:r>
              <a:rPr lang="ja-JP" altLang="en-US" sz="4400" dirty="0">
                <a:highlight>
                  <a:srgbClr val="FFFF00"/>
                </a:highlight>
              </a:rPr>
              <a:t>が</a:t>
            </a:r>
            <a:r>
              <a:rPr lang="en-US" altLang="ja-JP" sz="4400" dirty="0">
                <a:highlight>
                  <a:srgbClr val="FFFF00"/>
                </a:highlight>
              </a:rPr>
              <a:t>1</a:t>
            </a:r>
            <a:r>
              <a:rPr lang="ja-JP" altLang="en-US" sz="4400" dirty="0">
                <a:highlight>
                  <a:srgbClr val="FFFF00"/>
                </a:highlight>
              </a:rPr>
              <a:t>つなので</a:t>
            </a:r>
            <a:r>
              <a:rPr lang="en-US" altLang="ja-JP" sz="4400" dirty="0">
                <a:highlight>
                  <a:srgbClr val="FFFF00"/>
                </a:highlight>
              </a:rPr>
              <a:t>1</a:t>
            </a:r>
            <a:r>
              <a:rPr lang="ja-JP" altLang="en-US" sz="4400" dirty="0">
                <a:highlight>
                  <a:srgbClr val="FFFF00"/>
                </a:highlight>
              </a:rPr>
              <a:t>次元配列</a:t>
            </a:r>
            <a:endParaRPr lang="en-US" altLang="ja-JP" sz="4400" dirty="0">
              <a:highlight>
                <a:srgbClr val="FFFF00"/>
              </a:highlight>
            </a:endParaRPr>
          </a:p>
        </p:txBody>
      </p:sp>
      <p:sp>
        <p:nvSpPr>
          <p:cNvPr id="10" name="テキスト ボックス 9">
            <a:extLst>
              <a:ext uri="{FF2B5EF4-FFF2-40B4-BE49-F238E27FC236}">
                <a16:creationId xmlns:a16="http://schemas.microsoft.com/office/drawing/2014/main" id="{A3C50E8D-DBB6-822D-3D37-CCDE11FE567A}"/>
              </a:ext>
            </a:extLst>
          </p:cNvPr>
          <p:cNvSpPr txBox="1"/>
          <p:nvPr/>
        </p:nvSpPr>
        <p:spPr>
          <a:xfrm>
            <a:off x="4103545" y="1868450"/>
            <a:ext cx="5785741"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[1 2 3 4]</a:t>
            </a:r>
            <a:endParaRPr lang="ja-JP" altLang="en-US" sz="5700" dirty="0"/>
          </a:p>
        </p:txBody>
      </p:sp>
      <p:sp>
        <p:nvSpPr>
          <p:cNvPr id="11" name="(x_train, y_train),(x_test, y_test) = mnist.load_data()">
            <a:extLst>
              <a:ext uri="{FF2B5EF4-FFF2-40B4-BE49-F238E27FC236}">
                <a16:creationId xmlns:a16="http://schemas.microsoft.com/office/drawing/2014/main" id="{D29198EC-93DB-13BF-6696-312A38F959CA}"/>
              </a:ext>
            </a:extLst>
          </p:cNvPr>
          <p:cNvSpPr txBox="1"/>
          <p:nvPr/>
        </p:nvSpPr>
        <p:spPr>
          <a:xfrm>
            <a:off x="3059170" y="373469"/>
            <a:ext cx="18922378"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r>
              <a:rPr lang="en-US" sz="5400" dirty="0"/>
              <a:t>numpy配列の各要素はインデックスで取り出せる</a:t>
            </a:r>
            <a:endParaRPr sz="5400" dirty="0"/>
          </a:p>
        </p:txBody>
      </p:sp>
      <p:sp>
        <p:nvSpPr>
          <p:cNvPr id="12" name="テキスト ボックス 11">
            <a:extLst>
              <a:ext uri="{FF2B5EF4-FFF2-40B4-BE49-F238E27FC236}">
                <a16:creationId xmlns:a16="http://schemas.microsoft.com/office/drawing/2014/main" id="{45F2719A-B1EA-32F3-92CA-6036FD8457CC}"/>
              </a:ext>
            </a:extLst>
          </p:cNvPr>
          <p:cNvSpPr txBox="1"/>
          <p:nvPr/>
        </p:nvSpPr>
        <p:spPr>
          <a:xfrm>
            <a:off x="8808318" y="4847673"/>
            <a:ext cx="5913156"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5700" dirty="0"/>
              <a:t>箱のイメージ</a:t>
            </a:r>
          </a:p>
        </p:txBody>
      </p:sp>
      <p:sp>
        <p:nvSpPr>
          <p:cNvPr id="13" name="直方体 12">
            <a:extLst>
              <a:ext uri="{FF2B5EF4-FFF2-40B4-BE49-F238E27FC236}">
                <a16:creationId xmlns:a16="http://schemas.microsoft.com/office/drawing/2014/main" id="{8EAF71D5-9860-B64E-F278-F2C39C6FF0ED}"/>
              </a:ext>
            </a:extLst>
          </p:cNvPr>
          <p:cNvSpPr/>
          <p:nvPr/>
        </p:nvSpPr>
        <p:spPr>
          <a:xfrm>
            <a:off x="8383238" y="6265534"/>
            <a:ext cx="1749287" cy="1749287"/>
          </a:xfrm>
          <a:prstGeom prst="cub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4" name="直方体 13">
            <a:extLst>
              <a:ext uri="{FF2B5EF4-FFF2-40B4-BE49-F238E27FC236}">
                <a16:creationId xmlns:a16="http://schemas.microsoft.com/office/drawing/2014/main" id="{E5D15152-31DF-9F6C-FFD2-2E9A3A2CBA69}"/>
              </a:ext>
            </a:extLst>
          </p:cNvPr>
          <p:cNvSpPr/>
          <p:nvPr/>
        </p:nvSpPr>
        <p:spPr>
          <a:xfrm>
            <a:off x="10016953" y="6265534"/>
            <a:ext cx="1749287" cy="1749287"/>
          </a:xfrm>
          <a:prstGeom prst="cub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直方体 14">
            <a:extLst>
              <a:ext uri="{FF2B5EF4-FFF2-40B4-BE49-F238E27FC236}">
                <a16:creationId xmlns:a16="http://schemas.microsoft.com/office/drawing/2014/main" id="{8046CE4F-E93F-2C80-A74E-FB9DCD564793}"/>
              </a:ext>
            </a:extLst>
          </p:cNvPr>
          <p:cNvSpPr/>
          <p:nvPr/>
        </p:nvSpPr>
        <p:spPr>
          <a:xfrm>
            <a:off x="11764896" y="6265534"/>
            <a:ext cx="1749287" cy="1749287"/>
          </a:xfrm>
          <a:prstGeom prst="cub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6" name="直方体 15">
            <a:extLst>
              <a:ext uri="{FF2B5EF4-FFF2-40B4-BE49-F238E27FC236}">
                <a16:creationId xmlns:a16="http://schemas.microsoft.com/office/drawing/2014/main" id="{E8292E2B-573D-369D-01E3-0F5002C942D1}"/>
              </a:ext>
            </a:extLst>
          </p:cNvPr>
          <p:cNvSpPr/>
          <p:nvPr/>
        </p:nvSpPr>
        <p:spPr>
          <a:xfrm>
            <a:off x="13398611" y="6265534"/>
            <a:ext cx="1749287" cy="1749287"/>
          </a:xfrm>
          <a:prstGeom prst="cub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x_train, y_train),(x_test, y_test) = mnist.load_data()">
            <a:extLst>
              <a:ext uri="{FF2B5EF4-FFF2-40B4-BE49-F238E27FC236}">
                <a16:creationId xmlns:a16="http://schemas.microsoft.com/office/drawing/2014/main" id="{C062B50E-805D-C2F0-EAF2-C4828511CCFE}"/>
              </a:ext>
            </a:extLst>
          </p:cNvPr>
          <p:cNvSpPr txBox="1"/>
          <p:nvPr/>
        </p:nvSpPr>
        <p:spPr>
          <a:xfrm>
            <a:off x="7527773" y="6640837"/>
            <a:ext cx="805678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r>
              <a:rPr lang="en-US" sz="8000" dirty="0"/>
              <a:t>[  1 , 2 , 3 , 4  ]</a:t>
            </a:r>
            <a:endParaRPr sz="8000" dirty="0"/>
          </a:p>
        </p:txBody>
      </p:sp>
    </p:spTree>
    <p:extLst>
      <p:ext uri="{BB962C8B-B14F-4D97-AF65-F5344CB8AC3E}">
        <p14:creationId xmlns:p14="http://schemas.microsoft.com/office/powerpoint/2010/main" val="223181564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x_train, y_train),(x_test, y_test) = mnist.load_data()">
            <a:extLst>
              <a:ext uri="{FF2B5EF4-FFF2-40B4-BE49-F238E27FC236}">
                <a16:creationId xmlns:a16="http://schemas.microsoft.com/office/drawing/2014/main" id="{5D2EC8CC-9636-42AB-89C5-4B086F5EF35F}"/>
              </a:ext>
            </a:extLst>
          </p:cNvPr>
          <p:cNvSpPr txBox="1"/>
          <p:nvPr/>
        </p:nvSpPr>
        <p:spPr>
          <a:xfrm>
            <a:off x="1505029" y="1589395"/>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3" name="テキスト ボックス 2">
            <a:extLst>
              <a:ext uri="{FF2B5EF4-FFF2-40B4-BE49-F238E27FC236}">
                <a16:creationId xmlns:a16="http://schemas.microsoft.com/office/drawing/2014/main" id="{579773F7-C2C7-7BB6-C194-D6CE7E06FCBD}"/>
              </a:ext>
            </a:extLst>
          </p:cNvPr>
          <p:cNvSpPr txBox="1"/>
          <p:nvPr/>
        </p:nvSpPr>
        <p:spPr>
          <a:xfrm>
            <a:off x="2027608" y="6478375"/>
            <a:ext cx="20328784"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8800" dirty="0"/>
              <a:t>[[ 1 , 2 , 3 ],[ 4 , 5 , 6 ],[ 7 , 8 , 9 ]]</a:t>
            </a:r>
            <a:endParaRPr lang="ja-JP" altLang="en-US" sz="8800" dirty="0"/>
          </a:p>
        </p:txBody>
      </p:sp>
      <p:sp>
        <p:nvSpPr>
          <p:cNvPr id="6" name="テキスト ボックス 5">
            <a:extLst>
              <a:ext uri="{FF2B5EF4-FFF2-40B4-BE49-F238E27FC236}">
                <a16:creationId xmlns:a16="http://schemas.microsoft.com/office/drawing/2014/main" id="{68FF5D33-D64F-6721-FA17-2C7D57A56D5C}"/>
              </a:ext>
            </a:extLst>
          </p:cNvPr>
          <p:cNvSpPr txBox="1"/>
          <p:nvPr/>
        </p:nvSpPr>
        <p:spPr>
          <a:xfrm>
            <a:off x="12192000" y="11346904"/>
            <a:ext cx="850127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 ]</a:t>
            </a:r>
            <a:r>
              <a:rPr lang="ja-JP" altLang="en-US" sz="4400" dirty="0">
                <a:highlight>
                  <a:srgbClr val="FFFF00"/>
                </a:highlight>
              </a:rPr>
              <a:t>の中に</a:t>
            </a:r>
            <a:r>
              <a:rPr lang="en-US" altLang="ja-JP" sz="4400" dirty="0">
                <a:highlight>
                  <a:srgbClr val="FFFF00"/>
                </a:highlight>
              </a:rPr>
              <a:t>[ ]</a:t>
            </a:r>
            <a:r>
              <a:rPr lang="ja-JP" altLang="en-US" sz="4400" dirty="0">
                <a:highlight>
                  <a:srgbClr val="FFFF00"/>
                </a:highlight>
              </a:rPr>
              <a:t>があるので</a:t>
            </a:r>
            <a:r>
              <a:rPr lang="en-US" altLang="ja-JP" sz="4400" dirty="0">
                <a:highlight>
                  <a:srgbClr val="FFFF00"/>
                </a:highlight>
              </a:rPr>
              <a:t>2</a:t>
            </a:r>
            <a:r>
              <a:rPr lang="ja-JP" altLang="en-US" sz="4400" dirty="0">
                <a:highlight>
                  <a:srgbClr val="FFFF00"/>
                </a:highlight>
              </a:rPr>
              <a:t>次元配列</a:t>
            </a:r>
            <a:endParaRPr lang="en-US" altLang="ja-JP" sz="4400" dirty="0">
              <a:highlight>
                <a:srgbClr val="FFFF00"/>
              </a:highlight>
            </a:endParaRPr>
          </a:p>
        </p:txBody>
      </p:sp>
      <p:sp>
        <p:nvSpPr>
          <p:cNvPr id="7" name="(x_train, y_train),(x_test, y_test) = mnist.load_data()">
            <a:extLst>
              <a:ext uri="{FF2B5EF4-FFF2-40B4-BE49-F238E27FC236}">
                <a16:creationId xmlns:a16="http://schemas.microsoft.com/office/drawing/2014/main" id="{C3595D21-FF7E-B6BF-A634-38D0252D44D4}"/>
              </a:ext>
            </a:extLst>
          </p:cNvPr>
          <p:cNvSpPr txBox="1"/>
          <p:nvPr/>
        </p:nvSpPr>
        <p:spPr>
          <a:xfrm>
            <a:off x="10418279" y="332095"/>
            <a:ext cx="354744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2次元配列</a:t>
            </a:r>
            <a:endParaRPr dirty="0"/>
          </a:p>
        </p:txBody>
      </p:sp>
      <p:sp>
        <p:nvSpPr>
          <p:cNvPr id="8" name="(x_train, y_train),(x_test, y_test) = mnist.load_data()">
            <a:extLst>
              <a:ext uri="{FF2B5EF4-FFF2-40B4-BE49-F238E27FC236}">
                <a16:creationId xmlns:a16="http://schemas.microsoft.com/office/drawing/2014/main" id="{6EBD430C-7EAD-8FE7-0FB8-3DC03FF9B97E}"/>
              </a:ext>
            </a:extLst>
          </p:cNvPr>
          <p:cNvSpPr txBox="1"/>
          <p:nvPr/>
        </p:nvSpPr>
        <p:spPr>
          <a:xfrm>
            <a:off x="1505029" y="2776585"/>
            <a:ext cx="30264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形状は？</a:t>
            </a:r>
            <a:endParaRPr dirty="0"/>
          </a:p>
        </p:txBody>
      </p:sp>
      <p:sp>
        <p:nvSpPr>
          <p:cNvPr id="9" name="(x_train, y_train),(x_test, y_test) = mnist.load_data()">
            <a:extLst>
              <a:ext uri="{FF2B5EF4-FFF2-40B4-BE49-F238E27FC236}">
                <a16:creationId xmlns:a16="http://schemas.microsoft.com/office/drawing/2014/main" id="{F5A3739E-8F74-4266-9A02-2A8120169230}"/>
              </a:ext>
            </a:extLst>
          </p:cNvPr>
          <p:cNvSpPr txBox="1"/>
          <p:nvPr/>
        </p:nvSpPr>
        <p:spPr>
          <a:xfrm>
            <a:off x="5010229" y="2776584"/>
            <a:ext cx="364202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x2.shape</a:t>
            </a:r>
            <a:endParaRPr dirty="0"/>
          </a:p>
        </p:txBody>
      </p:sp>
      <p:sp>
        <p:nvSpPr>
          <p:cNvPr id="10" name="テキスト ボックス 9">
            <a:extLst>
              <a:ext uri="{FF2B5EF4-FFF2-40B4-BE49-F238E27FC236}">
                <a16:creationId xmlns:a16="http://schemas.microsoft.com/office/drawing/2014/main" id="{466024F0-C04E-FE3C-2700-373EE449AA6F}"/>
              </a:ext>
            </a:extLst>
          </p:cNvPr>
          <p:cNvSpPr txBox="1"/>
          <p:nvPr/>
        </p:nvSpPr>
        <p:spPr>
          <a:xfrm flipH="1">
            <a:off x="9130982" y="2776584"/>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11" name="テキスト ボックス 10">
            <a:extLst>
              <a:ext uri="{FF2B5EF4-FFF2-40B4-BE49-F238E27FC236}">
                <a16:creationId xmlns:a16="http://schemas.microsoft.com/office/drawing/2014/main" id="{375AA9D3-589F-6276-A1A2-9C1BAC783691}"/>
              </a:ext>
            </a:extLst>
          </p:cNvPr>
          <p:cNvSpPr txBox="1"/>
          <p:nvPr/>
        </p:nvSpPr>
        <p:spPr>
          <a:xfrm>
            <a:off x="13394968" y="2845835"/>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3 × 3 </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次元配列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190107579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深層学習(教師あり機械学習)の復習"/>
          <p:cNvSpPr txBox="1"/>
          <p:nvPr/>
        </p:nvSpPr>
        <p:spPr>
          <a:xfrm>
            <a:off x="6340754" y="649647"/>
            <a:ext cx="1170249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深層学習(教師あり機械学習)の復習</a:t>
            </a:r>
          </a:p>
        </p:txBody>
      </p:sp>
      <p:sp>
        <p:nvSpPr>
          <p:cNvPr id="139" name="データを用意する"/>
          <p:cNvSpPr txBox="1"/>
          <p:nvPr/>
        </p:nvSpPr>
        <p:spPr>
          <a:xfrm>
            <a:off x="1508864" y="3388212"/>
            <a:ext cx="60071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データを用意する</a:t>
            </a:r>
          </a:p>
        </p:txBody>
      </p:sp>
      <p:sp>
        <p:nvSpPr>
          <p:cNvPr id="140" name="四角形"/>
          <p:cNvSpPr/>
          <p:nvPr/>
        </p:nvSpPr>
        <p:spPr>
          <a:xfrm>
            <a:off x="1512281" y="6975109"/>
            <a:ext cx="2944750" cy="3564051"/>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 name="四角形"/>
          <p:cNvSpPr/>
          <p:nvPr/>
        </p:nvSpPr>
        <p:spPr>
          <a:xfrm>
            <a:off x="5274947" y="7055607"/>
            <a:ext cx="1907263" cy="340305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2" name="x(特徴量データ)"/>
          <p:cNvSpPr txBox="1"/>
          <p:nvPr/>
        </p:nvSpPr>
        <p:spPr>
          <a:xfrm>
            <a:off x="1512281" y="6134802"/>
            <a:ext cx="29447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x(特徴量データ)</a:t>
            </a:r>
          </a:p>
        </p:txBody>
      </p:sp>
      <p:sp>
        <p:nvSpPr>
          <p:cNvPr id="143" name="y(正解データ)"/>
          <p:cNvSpPr txBox="1"/>
          <p:nvPr/>
        </p:nvSpPr>
        <p:spPr>
          <a:xfrm>
            <a:off x="4944608" y="6134802"/>
            <a:ext cx="256794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y(正解データ)</a:t>
            </a:r>
          </a:p>
        </p:txBody>
      </p:sp>
      <p:sp>
        <p:nvSpPr>
          <p:cNvPr id="144" name="x"/>
          <p:cNvSpPr txBox="1"/>
          <p:nvPr/>
        </p:nvSpPr>
        <p:spPr>
          <a:xfrm>
            <a:off x="2809967" y="8174299"/>
            <a:ext cx="34937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a:t>
            </a:r>
          </a:p>
        </p:txBody>
      </p:sp>
      <p:sp>
        <p:nvSpPr>
          <p:cNvPr id="145" name="y"/>
          <p:cNvSpPr txBox="1"/>
          <p:nvPr/>
        </p:nvSpPr>
        <p:spPr>
          <a:xfrm>
            <a:off x="6051794" y="8174299"/>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A1E2D6E-B27D-04EF-2CAB-6BC4802935AE}"/>
              </a:ext>
            </a:extLst>
          </p:cNvPr>
          <p:cNvSpPr txBox="1"/>
          <p:nvPr/>
        </p:nvSpPr>
        <p:spPr>
          <a:xfrm>
            <a:off x="2027608" y="6478375"/>
            <a:ext cx="20328784"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8800" dirty="0"/>
              <a:t>[[ 1 , 2 , 3 ],[ 4 , 5 , 6 ],[ 7 , 8 , 9 ]]</a:t>
            </a:r>
            <a:endParaRPr lang="ja-JP" altLang="en-US" sz="8800" dirty="0"/>
          </a:p>
        </p:txBody>
      </p:sp>
      <p:sp>
        <p:nvSpPr>
          <p:cNvPr id="3" name="(x_train, y_train),(x_test, y_test) = mnist.load_data()">
            <a:extLst>
              <a:ext uri="{FF2B5EF4-FFF2-40B4-BE49-F238E27FC236}">
                <a16:creationId xmlns:a16="http://schemas.microsoft.com/office/drawing/2014/main" id="{A2B58678-50D1-3422-5A73-3041E49BC744}"/>
              </a:ext>
            </a:extLst>
          </p:cNvPr>
          <p:cNvSpPr txBox="1"/>
          <p:nvPr/>
        </p:nvSpPr>
        <p:spPr>
          <a:xfrm>
            <a:off x="1505029" y="1589395"/>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 name="(x_train, y_train),(x_test, y_test) = mnist.load_data()">
            <a:extLst>
              <a:ext uri="{FF2B5EF4-FFF2-40B4-BE49-F238E27FC236}">
                <a16:creationId xmlns:a16="http://schemas.microsoft.com/office/drawing/2014/main" id="{297A71B5-1260-FC51-A703-3D057C9DA2B7}"/>
              </a:ext>
            </a:extLst>
          </p:cNvPr>
          <p:cNvSpPr txBox="1"/>
          <p:nvPr/>
        </p:nvSpPr>
        <p:spPr>
          <a:xfrm>
            <a:off x="10418279" y="332095"/>
            <a:ext cx="354744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2次元配列</a:t>
            </a:r>
            <a:endParaRPr dirty="0"/>
          </a:p>
        </p:txBody>
      </p:sp>
      <p:sp>
        <p:nvSpPr>
          <p:cNvPr id="6" name="(x_train, y_train),(x_test, y_test) = mnist.load_data()">
            <a:extLst>
              <a:ext uri="{FF2B5EF4-FFF2-40B4-BE49-F238E27FC236}">
                <a16:creationId xmlns:a16="http://schemas.microsoft.com/office/drawing/2014/main" id="{0207291D-1A73-750A-AE96-2CBE3892C06F}"/>
              </a:ext>
            </a:extLst>
          </p:cNvPr>
          <p:cNvSpPr txBox="1"/>
          <p:nvPr/>
        </p:nvSpPr>
        <p:spPr>
          <a:xfrm>
            <a:off x="1505029" y="2776585"/>
            <a:ext cx="30264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形状は？</a:t>
            </a:r>
            <a:endParaRPr dirty="0"/>
          </a:p>
        </p:txBody>
      </p:sp>
      <p:sp>
        <p:nvSpPr>
          <p:cNvPr id="12" name="(x_train, y_train),(x_test, y_test) = mnist.load_data()">
            <a:extLst>
              <a:ext uri="{FF2B5EF4-FFF2-40B4-BE49-F238E27FC236}">
                <a16:creationId xmlns:a16="http://schemas.microsoft.com/office/drawing/2014/main" id="{21CCF1B9-15E0-554D-77DF-D2EF4AC3A597}"/>
              </a:ext>
            </a:extLst>
          </p:cNvPr>
          <p:cNvSpPr txBox="1"/>
          <p:nvPr/>
        </p:nvSpPr>
        <p:spPr>
          <a:xfrm>
            <a:off x="5010229" y="2776584"/>
            <a:ext cx="364202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x2.shape</a:t>
            </a:r>
            <a:endParaRPr dirty="0"/>
          </a:p>
        </p:txBody>
      </p:sp>
      <p:sp>
        <p:nvSpPr>
          <p:cNvPr id="13" name="テキスト ボックス 12">
            <a:extLst>
              <a:ext uri="{FF2B5EF4-FFF2-40B4-BE49-F238E27FC236}">
                <a16:creationId xmlns:a16="http://schemas.microsoft.com/office/drawing/2014/main" id="{1D8D6B9E-B2C7-7391-13CF-04821DBAAC3B}"/>
              </a:ext>
            </a:extLst>
          </p:cNvPr>
          <p:cNvSpPr txBox="1"/>
          <p:nvPr/>
        </p:nvSpPr>
        <p:spPr>
          <a:xfrm flipH="1">
            <a:off x="9130982" y="2776584"/>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14" name="テキスト ボックス 13">
            <a:extLst>
              <a:ext uri="{FF2B5EF4-FFF2-40B4-BE49-F238E27FC236}">
                <a16:creationId xmlns:a16="http://schemas.microsoft.com/office/drawing/2014/main" id="{287B3E63-4F89-A4DF-74A9-ABA75FA26075}"/>
              </a:ext>
            </a:extLst>
          </p:cNvPr>
          <p:cNvSpPr txBox="1"/>
          <p:nvPr/>
        </p:nvSpPr>
        <p:spPr>
          <a:xfrm>
            <a:off x="13394968" y="2845835"/>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3 × 3 </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次元配列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1" name="(x_train, y_train),(x_test, y_test) = mnist.load_data()">
            <a:extLst>
              <a:ext uri="{FF2B5EF4-FFF2-40B4-BE49-F238E27FC236}">
                <a16:creationId xmlns:a16="http://schemas.microsoft.com/office/drawing/2014/main" id="{DDD70E08-0A67-D1E1-B09A-EC764455811C}"/>
              </a:ext>
            </a:extLst>
          </p:cNvPr>
          <p:cNvSpPr txBox="1"/>
          <p:nvPr/>
        </p:nvSpPr>
        <p:spPr>
          <a:xfrm>
            <a:off x="1505029" y="3825591"/>
            <a:ext cx="850072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[4,5,6]を取り出すには？</a:t>
            </a:r>
            <a:endParaRPr dirty="0"/>
          </a:p>
        </p:txBody>
      </p:sp>
    </p:spTree>
    <p:extLst>
      <p:ext uri="{BB962C8B-B14F-4D97-AF65-F5344CB8AC3E}">
        <p14:creationId xmlns:p14="http://schemas.microsoft.com/office/powerpoint/2010/main" val="370160073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A1E2D6E-B27D-04EF-2CAB-6BC4802935AE}"/>
              </a:ext>
            </a:extLst>
          </p:cNvPr>
          <p:cNvSpPr txBox="1"/>
          <p:nvPr/>
        </p:nvSpPr>
        <p:spPr>
          <a:xfrm>
            <a:off x="2027608" y="6478375"/>
            <a:ext cx="20328784"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8800" dirty="0"/>
              <a:t>[[ 1 , 2 , 3 ],[ 4 , 5 , 6 ],[ 7 , 8 , 9 ]]</a:t>
            </a:r>
            <a:endParaRPr lang="ja-JP" altLang="en-US" sz="8800" dirty="0"/>
          </a:p>
        </p:txBody>
      </p:sp>
      <p:sp>
        <p:nvSpPr>
          <p:cNvPr id="3" name="(x_train, y_train),(x_test, y_test) = mnist.load_data()">
            <a:extLst>
              <a:ext uri="{FF2B5EF4-FFF2-40B4-BE49-F238E27FC236}">
                <a16:creationId xmlns:a16="http://schemas.microsoft.com/office/drawing/2014/main" id="{A2B58678-50D1-3422-5A73-3041E49BC744}"/>
              </a:ext>
            </a:extLst>
          </p:cNvPr>
          <p:cNvSpPr txBox="1"/>
          <p:nvPr/>
        </p:nvSpPr>
        <p:spPr>
          <a:xfrm>
            <a:off x="1505029" y="1589395"/>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 name="(x_train, y_train),(x_test, y_test) = mnist.load_data()">
            <a:extLst>
              <a:ext uri="{FF2B5EF4-FFF2-40B4-BE49-F238E27FC236}">
                <a16:creationId xmlns:a16="http://schemas.microsoft.com/office/drawing/2014/main" id="{297A71B5-1260-FC51-A703-3D057C9DA2B7}"/>
              </a:ext>
            </a:extLst>
          </p:cNvPr>
          <p:cNvSpPr txBox="1"/>
          <p:nvPr/>
        </p:nvSpPr>
        <p:spPr>
          <a:xfrm>
            <a:off x="10418279" y="332095"/>
            <a:ext cx="354744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2次元配列</a:t>
            </a:r>
            <a:endParaRPr dirty="0"/>
          </a:p>
        </p:txBody>
      </p:sp>
      <p:sp>
        <p:nvSpPr>
          <p:cNvPr id="6" name="(x_train, y_train),(x_test, y_test) = mnist.load_data()">
            <a:extLst>
              <a:ext uri="{FF2B5EF4-FFF2-40B4-BE49-F238E27FC236}">
                <a16:creationId xmlns:a16="http://schemas.microsoft.com/office/drawing/2014/main" id="{0207291D-1A73-750A-AE96-2CBE3892C06F}"/>
              </a:ext>
            </a:extLst>
          </p:cNvPr>
          <p:cNvSpPr txBox="1"/>
          <p:nvPr/>
        </p:nvSpPr>
        <p:spPr>
          <a:xfrm>
            <a:off x="1505029" y="2776585"/>
            <a:ext cx="30264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形状は？</a:t>
            </a:r>
            <a:endParaRPr dirty="0"/>
          </a:p>
        </p:txBody>
      </p:sp>
      <p:sp>
        <p:nvSpPr>
          <p:cNvPr id="12" name="(x_train, y_train),(x_test, y_test) = mnist.load_data()">
            <a:extLst>
              <a:ext uri="{FF2B5EF4-FFF2-40B4-BE49-F238E27FC236}">
                <a16:creationId xmlns:a16="http://schemas.microsoft.com/office/drawing/2014/main" id="{21CCF1B9-15E0-554D-77DF-D2EF4AC3A597}"/>
              </a:ext>
            </a:extLst>
          </p:cNvPr>
          <p:cNvSpPr txBox="1"/>
          <p:nvPr/>
        </p:nvSpPr>
        <p:spPr>
          <a:xfrm>
            <a:off x="5010229" y="2776584"/>
            <a:ext cx="364202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x2.shape</a:t>
            </a:r>
            <a:endParaRPr dirty="0"/>
          </a:p>
        </p:txBody>
      </p:sp>
      <p:sp>
        <p:nvSpPr>
          <p:cNvPr id="13" name="テキスト ボックス 12">
            <a:extLst>
              <a:ext uri="{FF2B5EF4-FFF2-40B4-BE49-F238E27FC236}">
                <a16:creationId xmlns:a16="http://schemas.microsoft.com/office/drawing/2014/main" id="{1D8D6B9E-B2C7-7391-13CF-04821DBAAC3B}"/>
              </a:ext>
            </a:extLst>
          </p:cNvPr>
          <p:cNvSpPr txBox="1"/>
          <p:nvPr/>
        </p:nvSpPr>
        <p:spPr>
          <a:xfrm flipH="1">
            <a:off x="9130982" y="2776584"/>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14" name="テキスト ボックス 13">
            <a:extLst>
              <a:ext uri="{FF2B5EF4-FFF2-40B4-BE49-F238E27FC236}">
                <a16:creationId xmlns:a16="http://schemas.microsoft.com/office/drawing/2014/main" id="{287B3E63-4F89-A4DF-74A9-ABA75FA26075}"/>
              </a:ext>
            </a:extLst>
          </p:cNvPr>
          <p:cNvSpPr txBox="1"/>
          <p:nvPr/>
        </p:nvSpPr>
        <p:spPr>
          <a:xfrm>
            <a:off x="13394968" y="2845835"/>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3 × 3 </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次元配列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1" name="(x_train, y_train),(x_test, y_test) = mnist.load_data()">
            <a:extLst>
              <a:ext uri="{FF2B5EF4-FFF2-40B4-BE49-F238E27FC236}">
                <a16:creationId xmlns:a16="http://schemas.microsoft.com/office/drawing/2014/main" id="{DDD70E08-0A67-D1E1-B09A-EC764455811C}"/>
              </a:ext>
            </a:extLst>
          </p:cNvPr>
          <p:cNvSpPr txBox="1"/>
          <p:nvPr/>
        </p:nvSpPr>
        <p:spPr>
          <a:xfrm>
            <a:off x="1505029" y="3825591"/>
            <a:ext cx="850072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[4,5,6]を取り出すには？</a:t>
            </a:r>
            <a:endParaRPr dirty="0"/>
          </a:p>
        </p:txBody>
      </p:sp>
      <p:sp>
        <p:nvSpPr>
          <p:cNvPr id="15" name="(x_train, y_train),(x_test, y_test) = mnist.load_data()">
            <a:extLst>
              <a:ext uri="{FF2B5EF4-FFF2-40B4-BE49-F238E27FC236}">
                <a16:creationId xmlns:a16="http://schemas.microsoft.com/office/drawing/2014/main" id="{7E06796C-D240-BBAE-0258-F441CFB626EE}"/>
              </a:ext>
            </a:extLst>
          </p:cNvPr>
          <p:cNvSpPr txBox="1"/>
          <p:nvPr/>
        </p:nvSpPr>
        <p:spPr>
          <a:xfrm>
            <a:off x="4675980" y="4874281"/>
            <a:ext cx="218810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x2[1]</a:t>
            </a:r>
            <a:endParaRPr dirty="0"/>
          </a:p>
        </p:txBody>
      </p:sp>
      <p:sp>
        <p:nvSpPr>
          <p:cNvPr id="16" name="テキスト ボックス 15">
            <a:extLst>
              <a:ext uri="{FF2B5EF4-FFF2-40B4-BE49-F238E27FC236}">
                <a16:creationId xmlns:a16="http://schemas.microsoft.com/office/drawing/2014/main" id="{5B43E8D8-6B9B-5502-ECCD-06A46F00B6F4}"/>
              </a:ext>
            </a:extLst>
          </p:cNvPr>
          <p:cNvSpPr txBox="1"/>
          <p:nvPr/>
        </p:nvSpPr>
        <p:spPr>
          <a:xfrm flipH="1">
            <a:off x="7471333" y="4884857"/>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[4,5,6]</a:t>
            </a:r>
            <a:endParaRPr lang="ja-JP" altLang="en-US" sz="5700" dirty="0"/>
          </a:p>
        </p:txBody>
      </p:sp>
      <p:sp>
        <p:nvSpPr>
          <p:cNvPr id="17" name="テキスト ボックス 16">
            <a:extLst>
              <a:ext uri="{FF2B5EF4-FFF2-40B4-BE49-F238E27FC236}">
                <a16:creationId xmlns:a16="http://schemas.microsoft.com/office/drawing/2014/main" id="{E4B50526-E706-42E4-DF6C-A769DC665A92}"/>
              </a:ext>
            </a:extLst>
          </p:cNvPr>
          <p:cNvSpPr txBox="1"/>
          <p:nvPr/>
        </p:nvSpPr>
        <p:spPr>
          <a:xfrm>
            <a:off x="13060719" y="4943532"/>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x2</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つ目の配列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30994963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A1E2D6E-B27D-04EF-2CAB-6BC4802935AE}"/>
              </a:ext>
            </a:extLst>
          </p:cNvPr>
          <p:cNvSpPr txBox="1"/>
          <p:nvPr/>
        </p:nvSpPr>
        <p:spPr>
          <a:xfrm>
            <a:off x="2027608" y="6478375"/>
            <a:ext cx="20328784"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8800" dirty="0"/>
              <a:t>[[ 1 , 2 , 3 ],[ 4 , 5 , 6 ],[ 7 , 8 , 9 ]]</a:t>
            </a:r>
            <a:endParaRPr lang="ja-JP" altLang="en-US" sz="8800" dirty="0"/>
          </a:p>
        </p:txBody>
      </p:sp>
      <p:sp>
        <p:nvSpPr>
          <p:cNvPr id="7" name="テキスト ボックス 6">
            <a:extLst>
              <a:ext uri="{FF2B5EF4-FFF2-40B4-BE49-F238E27FC236}">
                <a16:creationId xmlns:a16="http://schemas.microsoft.com/office/drawing/2014/main" id="{1483F916-6FF9-506D-A2C8-4BA860A6F8F3}"/>
              </a:ext>
            </a:extLst>
          </p:cNvPr>
          <p:cNvSpPr txBox="1"/>
          <p:nvPr/>
        </p:nvSpPr>
        <p:spPr>
          <a:xfrm>
            <a:off x="3607074" y="9284224"/>
            <a:ext cx="18513211"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t>1</a:t>
            </a:r>
            <a:r>
              <a:rPr lang="ja-JP" altLang="en-US" sz="4400" dirty="0"/>
              <a:t>番外側の</a:t>
            </a:r>
            <a:r>
              <a:rPr lang="en-US" altLang="ja-JP" sz="4400" dirty="0"/>
              <a:t>[ ]</a:t>
            </a:r>
            <a:r>
              <a:rPr lang="ja-JP" altLang="en-US" sz="4400" dirty="0"/>
              <a:t>だけに注目すると、コンマ</a:t>
            </a:r>
            <a:r>
              <a:rPr lang="en-US" altLang="ja-JP" sz="4400" dirty="0"/>
              <a:t>(,)</a:t>
            </a:r>
            <a:r>
              <a:rPr lang="ja-JP" altLang="en-US" sz="4400" dirty="0"/>
              <a:t>区切りで</a:t>
            </a:r>
            <a:r>
              <a:rPr lang="en-US" altLang="ja-JP" sz="4400" dirty="0"/>
              <a:t>3</a:t>
            </a:r>
            <a:r>
              <a:rPr lang="ja-JP" altLang="en-US" sz="4400" dirty="0"/>
              <a:t>つの要素が存在</a:t>
            </a:r>
            <a:endParaRPr lang="en-US" altLang="ja-JP" sz="4400" dirty="0"/>
          </a:p>
        </p:txBody>
      </p:sp>
      <p:sp>
        <p:nvSpPr>
          <p:cNvPr id="8" name="正方形/長方形 7">
            <a:extLst>
              <a:ext uri="{FF2B5EF4-FFF2-40B4-BE49-F238E27FC236}">
                <a16:creationId xmlns:a16="http://schemas.microsoft.com/office/drawing/2014/main" id="{352C1B60-4030-4C6A-AE1E-51B6B95059D5}"/>
              </a:ext>
            </a:extLst>
          </p:cNvPr>
          <p:cNvSpPr/>
          <p:nvPr/>
        </p:nvSpPr>
        <p:spPr>
          <a:xfrm>
            <a:off x="2738859" y="6646461"/>
            <a:ext cx="5987698" cy="1110378"/>
          </a:xfrm>
          <a:prstGeom prst="rect">
            <a:avLst/>
          </a:prstGeom>
          <a:solidFill>
            <a:schemeClr val="accent1">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9" name="正方形/長方形 8">
            <a:extLst>
              <a:ext uri="{FF2B5EF4-FFF2-40B4-BE49-F238E27FC236}">
                <a16:creationId xmlns:a16="http://schemas.microsoft.com/office/drawing/2014/main" id="{323A1E26-31C7-23B7-1CA0-D704D2F9C85D}"/>
              </a:ext>
            </a:extLst>
          </p:cNvPr>
          <p:cNvSpPr/>
          <p:nvPr/>
        </p:nvSpPr>
        <p:spPr>
          <a:xfrm>
            <a:off x="9177131" y="6646461"/>
            <a:ext cx="5987697" cy="1110378"/>
          </a:xfrm>
          <a:prstGeom prst="rect">
            <a:avLst/>
          </a:prstGeom>
          <a:solidFill>
            <a:schemeClr val="accent1">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0" name="正方形/長方形 9">
            <a:extLst>
              <a:ext uri="{FF2B5EF4-FFF2-40B4-BE49-F238E27FC236}">
                <a16:creationId xmlns:a16="http://schemas.microsoft.com/office/drawing/2014/main" id="{12E4E124-8ADA-7FE2-05C4-A6B456334FCF}"/>
              </a:ext>
            </a:extLst>
          </p:cNvPr>
          <p:cNvSpPr/>
          <p:nvPr/>
        </p:nvSpPr>
        <p:spPr>
          <a:xfrm>
            <a:off x="15615401" y="6673031"/>
            <a:ext cx="6029739" cy="1110378"/>
          </a:xfrm>
          <a:prstGeom prst="rect">
            <a:avLst/>
          </a:prstGeom>
          <a:solidFill>
            <a:schemeClr val="accent1">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 name="テキスト ボックス 4">
            <a:extLst>
              <a:ext uri="{FF2B5EF4-FFF2-40B4-BE49-F238E27FC236}">
                <a16:creationId xmlns:a16="http://schemas.microsoft.com/office/drawing/2014/main" id="{97CEE789-529B-F525-1D7D-7C382DF94293}"/>
              </a:ext>
            </a:extLst>
          </p:cNvPr>
          <p:cNvSpPr txBox="1"/>
          <p:nvPr/>
        </p:nvSpPr>
        <p:spPr>
          <a:xfrm>
            <a:off x="3967502" y="10939415"/>
            <a:ext cx="16971927"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x</a:t>
            </a:r>
            <a:r>
              <a:rPr lang="ja-JP" altLang="en-US" sz="4400" dirty="0">
                <a:highlight>
                  <a:srgbClr val="FFFF00"/>
                </a:highlight>
              </a:rPr>
              <a:t>が</a:t>
            </a:r>
            <a:r>
              <a:rPr lang="en-US" altLang="ja-JP" sz="4400" dirty="0">
                <a:highlight>
                  <a:srgbClr val="FFFF00"/>
                </a:highlight>
              </a:rPr>
              <a:t>[1,2,3,4]</a:t>
            </a:r>
            <a:r>
              <a:rPr lang="ja-JP" altLang="en-US" sz="4400" dirty="0">
                <a:highlight>
                  <a:srgbClr val="FFFF00"/>
                </a:highlight>
              </a:rPr>
              <a:t>の</a:t>
            </a:r>
            <a:r>
              <a:rPr lang="en-US" altLang="ja-JP" sz="4400" dirty="0">
                <a:highlight>
                  <a:srgbClr val="FFFF00"/>
                </a:highlight>
              </a:rPr>
              <a:t>shape</a:t>
            </a:r>
            <a:r>
              <a:rPr lang="ja-JP" altLang="en-US" sz="4400" dirty="0">
                <a:highlight>
                  <a:srgbClr val="FFFF00"/>
                </a:highlight>
              </a:rPr>
              <a:t>は</a:t>
            </a:r>
            <a:r>
              <a:rPr lang="en-US" altLang="ja-JP" sz="4400" dirty="0">
                <a:highlight>
                  <a:srgbClr val="FFFF00"/>
                </a:highlight>
              </a:rPr>
              <a:t>(4, )</a:t>
            </a:r>
            <a:r>
              <a:rPr lang="ja-JP" altLang="en-US" sz="4400" dirty="0">
                <a:highlight>
                  <a:srgbClr val="FFFF00"/>
                </a:highlight>
              </a:rPr>
              <a:t>で</a:t>
            </a:r>
            <a:r>
              <a:rPr lang="en-US" altLang="ja-JP" sz="4400" dirty="0">
                <a:highlight>
                  <a:srgbClr val="FFFF00"/>
                </a:highlight>
              </a:rPr>
              <a:t>1</a:t>
            </a:r>
            <a:r>
              <a:rPr lang="ja-JP" altLang="en-US" sz="4400" dirty="0">
                <a:highlight>
                  <a:srgbClr val="FFFF00"/>
                </a:highlight>
              </a:rPr>
              <a:t>番外側の</a:t>
            </a:r>
            <a:r>
              <a:rPr lang="en-US" altLang="ja-JP" sz="4400" dirty="0">
                <a:highlight>
                  <a:srgbClr val="FFFF00"/>
                </a:highlight>
              </a:rPr>
              <a:t>[ ]</a:t>
            </a:r>
            <a:r>
              <a:rPr lang="ja-JP" altLang="en-US" sz="4400" dirty="0">
                <a:highlight>
                  <a:srgbClr val="FFFF00"/>
                </a:highlight>
              </a:rPr>
              <a:t>には</a:t>
            </a:r>
            <a:r>
              <a:rPr lang="en-US" altLang="ja-JP" sz="4400" dirty="0">
                <a:highlight>
                  <a:srgbClr val="FFFF00"/>
                </a:highlight>
              </a:rPr>
              <a:t>4</a:t>
            </a:r>
            <a:r>
              <a:rPr lang="ja-JP" altLang="en-US" sz="4400" dirty="0">
                <a:highlight>
                  <a:srgbClr val="FFFF00"/>
                </a:highlight>
              </a:rPr>
              <a:t>つの要素が存在</a:t>
            </a:r>
            <a:endParaRPr lang="en-US" altLang="ja-JP" sz="4400" dirty="0">
              <a:highlight>
                <a:srgbClr val="FFFF00"/>
              </a:highlight>
            </a:endParaRPr>
          </a:p>
          <a:p>
            <a:pPr marL="0" marR="0" indent="0" algn="l" defTabSz="825500" rtl="0" fontAlgn="auto" latinLnBrk="0" hangingPunct="0">
              <a:lnSpc>
                <a:spcPct val="100000"/>
              </a:lnSpc>
              <a:spcBef>
                <a:spcPts val="0"/>
              </a:spcBef>
              <a:spcAft>
                <a:spcPts val="0"/>
              </a:spcAft>
              <a:buClrTx/>
              <a:buSzTx/>
              <a:buFontTx/>
              <a:buNone/>
              <a:tabLst/>
            </a:pPr>
            <a:r>
              <a:rPr lang="ja-JP" altLang="en-US" sz="4400" dirty="0">
                <a:highlight>
                  <a:srgbClr val="FFFF00"/>
                </a:highlight>
              </a:rPr>
              <a:t>→</a:t>
            </a:r>
            <a:r>
              <a:rPr lang="en-US" altLang="ja-JP" sz="4400" dirty="0">
                <a:highlight>
                  <a:srgbClr val="FFFF00"/>
                </a:highlight>
              </a:rPr>
              <a:t>shape</a:t>
            </a:r>
            <a:r>
              <a:rPr lang="ja-JP" altLang="en-US" sz="4400" dirty="0">
                <a:highlight>
                  <a:srgbClr val="FFFF00"/>
                </a:highlight>
              </a:rPr>
              <a:t>の</a:t>
            </a:r>
            <a:r>
              <a:rPr lang="en-US" altLang="ja-JP" sz="4400" dirty="0">
                <a:highlight>
                  <a:srgbClr val="FFFF00"/>
                </a:highlight>
              </a:rPr>
              <a:t>(n, ) </a:t>
            </a:r>
            <a:r>
              <a:rPr lang="ja-JP" altLang="en-US" sz="4400" dirty="0">
                <a:highlight>
                  <a:srgbClr val="FFFF00"/>
                </a:highlight>
              </a:rPr>
              <a:t>や</a:t>
            </a:r>
            <a:r>
              <a:rPr lang="en-US" altLang="ja-JP" sz="4400" dirty="0">
                <a:highlight>
                  <a:srgbClr val="FFFF00"/>
                </a:highlight>
              </a:rPr>
              <a:t>(n,m)</a:t>
            </a:r>
            <a:r>
              <a:rPr lang="ja-JP" altLang="en-US" sz="4400" dirty="0">
                <a:highlight>
                  <a:srgbClr val="FFFF00"/>
                </a:highlight>
              </a:rPr>
              <a:t>の</a:t>
            </a:r>
            <a:r>
              <a:rPr lang="en-US" altLang="ja-JP" sz="4400" dirty="0">
                <a:highlight>
                  <a:srgbClr val="FFFF00"/>
                </a:highlight>
              </a:rPr>
              <a:t>1</a:t>
            </a:r>
            <a:r>
              <a:rPr lang="ja-JP" altLang="en-US" sz="4400" dirty="0">
                <a:highlight>
                  <a:srgbClr val="FFFF00"/>
                </a:highlight>
              </a:rPr>
              <a:t>番左の数字</a:t>
            </a:r>
            <a:r>
              <a:rPr lang="en-US" altLang="ja-JP" sz="4400" dirty="0">
                <a:highlight>
                  <a:srgbClr val="FFFF00"/>
                </a:highlight>
              </a:rPr>
              <a:t>n</a:t>
            </a:r>
            <a:r>
              <a:rPr lang="ja-JP" altLang="en-US" sz="4400" dirty="0">
                <a:highlight>
                  <a:srgbClr val="FFFF00"/>
                </a:highlight>
              </a:rPr>
              <a:t>は</a:t>
            </a:r>
            <a:r>
              <a:rPr lang="en-US" altLang="ja-JP" sz="4400" dirty="0">
                <a:highlight>
                  <a:srgbClr val="FFFF00"/>
                </a:highlight>
              </a:rPr>
              <a:t>1</a:t>
            </a:r>
            <a:r>
              <a:rPr lang="ja-JP" altLang="en-US" sz="4400" dirty="0">
                <a:highlight>
                  <a:srgbClr val="FFFF00"/>
                </a:highlight>
              </a:rPr>
              <a:t>番外側の要素の数</a:t>
            </a:r>
            <a:endParaRPr lang="en-US" altLang="ja-JP" sz="4400" dirty="0">
              <a:highlight>
                <a:srgbClr val="FFFF00"/>
              </a:highlight>
            </a:endParaRPr>
          </a:p>
        </p:txBody>
      </p:sp>
      <p:sp>
        <p:nvSpPr>
          <p:cNvPr id="3" name="(x_train, y_train),(x_test, y_test) = mnist.load_data()">
            <a:extLst>
              <a:ext uri="{FF2B5EF4-FFF2-40B4-BE49-F238E27FC236}">
                <a16:creationId xmlns:a16="http://schemas.microsoft.com/office/drawing/2014/main" id="{A2B58678-50D1-3422-5A73-3041E49BC744}"/>
              </a:ext>
            </a:extLst>
          </p:cNvPr>
          <p:cNvSpPr txBox="1"/>
          <p:nvPr/>
        </p:nvSpPr>
        <p:spPr>
          <a:xfrm>
            <a:off x="1505029" y="1589395"/>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 name="(x_train, y_train),(x_test, y_test) = mnist.load_data()">
            <a:extLst>
              <a:ext uri="{FF2B5EF4-FFF2-40B4-BE49-F238E27FC236}">
                <a16:creationId xmlns:a16="http://schemas.microsoft.com/office/drawing/2014/main" id="{297A71B5-1260-FC51-A703-3D057C9DA2B7}"/>
              </a:ext>
            </a:extLst>
          </p:cNvPr>
          <p:cNvSpPr txBox="1"/>
          <p:nvPr/>
        </p:nvSpPr>
        <p:spPr>
          <a:xfrm>
            <a:off x="10418279" y="332095"/>
            <a:ext cx="354744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2次元配列</a:t>
            </a:r>
            <a:endParaRPr dirty="0"/>
          </a:p>
        </p:txBody>
      </p:sp>
      <p:sp>
        <p:nvSpPr>
          <p:cNvPr id="6" name="(x_train, y_train),(x_test, y_test) = mnist.load_data()">
            <a:extLst>
              <a:ext uri="{FF2B5EF4-FFF2-40B4-BE49-F238E27FC236}">
                <a16:creationId xmlns:a16="http://schemas.microsoft.com/office/drawing/2014/main" id="{0207291D-1A73-750A-AE96-2CBE3892C06F}"/>
              </a:ext>
            </a:extLst>
          </p:cNvPr>
          <p:cNvSpPr txBox="1"/>
          <p:nvPr/>
        </p:nvSpPr>
        <p:spPr>
          <a:xfrm>
            <a:off x="1505029" y="2776585"/>
            <a:ext cx="30264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形状は？</a:t>
            </a:r>
            <a:endParaRPr dirty="0"/>
          </a:p>
        </p:txBody>
      </p:sp>
      <p:sp>
        <p:nvSpPr>
          <p:cNvPr id="12" name="(x_train, y_train),(x_test, y_test) = mnist.load_data()">
            <a:extLst>
              <a:ext uri="{FF2B5EF4-FFF2-40B4-BE49-F238E27FC236}">
                <a16:creationId xmlns:a16="http://schemas.microsoft.com/office/drawing/2014/main" id="{21CCF1B9-15E0-554D-77DF-D2EF4AC3A597}"/>
              </a:ext>
            </a:extLst>
          </p:cNvPr>
          <p:cNvSpPr txBox="1"/>
          <p:nvPr/>
        </p:nvSpPr>
        <p:spPr>
          <a:xfrm>
            <a:off x="5010229" y="2776584"/>
            <a:ext cx="364202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x2.shape</a:t>
            </a:r>
            <a:endParaRPr dirty="0"/>
          </a:p>
        </p:txBody>
      </p:sp>
      <p:sp>
        <p:nvSpPr>
          <p:cNvPr id="13" name="テキスト ボックス 12">
            <a:extLst>
              <a:ext uri="{FF2B5EF4-FFF2-40B4-BE49-F238E27FC236}">
                <a16:creationId xmlns:a16="http://schemas.microsoft.com/office/drawing/2014/main" id="{1D8D6B9E-B2C7-7391-13CF-04821DBAAC3B}"/>
              </a:ext>
            </a:extLst>
          </p:cNvPr>
          <p:cNvSpPr txBox="1"/>
          <p:nvPr/>
        </p:nvSpPr>
        <p:spPr>
          <a:xfrm flipH="1">
            <a:off x="9130982" y="2776584"/>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14" name="テキスト ボックス 13">
            <a:extLst>
              <a:ext uri="{FF2B5EF4-FFF2-40B4-BE49-F238E27FC236}">
                <a16:creationId xmlns:a16="http://schemas.microsoft.com/office/drawing/2014/main" id="{287B3E63-4F89-A4DF-74A9-ABA75FA26075}"/>
              </a:ext>
            </a:extLst>
          </p:cNvPr>
          <p:cNvSpPr txBox="1"/>
          <p:nvPr/>
        </p:nvSpPr>
        <p:spPr>
          <a:xfrm>
            <a:off x="13394968" y="2845835"/>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3 × 3 </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次元配列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5" name="(x_train, y_train),(x_test, y_test) = mnist.load_data()">
            <a:extLst>
              <a:ext uri="{FF2B5EF4-FFF2-40B4-BE49-F238E27FC236}">
                <a16:creationId xmlns:a16="http://schemas.microsoft.com/office/drawing/2014/main" id="{FE60AF18-59B7-BB63-894D-17994994EBEA}"/>
              </a:ext>
            </a:extLst>
          </p:cNvPr>
          <p:cNvSpPr txBox="1"/>
          <p:nvPr/>
        </p:nvSpPr>
        <p:spPr>
          <a:xfrm>
            <a:off x="1505029" y="3825591"/>
            <a:ext cx="850072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[4,5,6]を取り出すには？</a:t>
            </a:r>
            <a:endParaRPr dirty="0"/>
          </a:p>
        </p:txBody>
      </p:sp>
      <p:sp>
        <p:nvSpPr>
          <p:cNvPr id="16" name="(x_train, y_train),(x_test, y_test) = mnist.load_data()">
            <a:extLst>
              <a:ext uri="{FF2B5EF4-FFF2-40B4-BE49-F238E27FC236}">
                <a16:creationId xmlns:a16="http://schemas.microsoft.com/office/drawing/2014/main" id="{43F2D086-6031-1F41-2818-ABCCDC847666}"/>
              </a:ext>
            </a:extLst>
          </p:cNvPr>
          <p:cNvSpPr txBox="1"/>
          <p:nvPr/>
        </p:nvSpPr>
        <p:spPr>
          <a:xfrm>
            <a:off x="4675980" y="4874281"/>
            <a:ext cx="218810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x2[1]</a:t>
            </a:r>
            <a:endParaRPr dirty="0"/>
          </a:p>
        </p:txBody>
      </p:sp>
      <p:sp>
        <p:nvSpPr>
          <p:cNvPr id="17" name="テキスト ボックス 16">
            <a:extLst>
              <a:ext uri="{FF2B5EF4-FFF2-40B4-BE49-F238E27FC236}">
                <a16:creationId xmlns:a16="http://schemas.microsoft.com/office/drawing/2014/main" id="{61D11C81-7785-F74C-8F33-DE07852FA63E}"/>
              </a:ext>
            </a:extLst>
          </p:cNvPr>
          <p:cNvSpPr txBox="1"/>
          <p:nvPr/>
        </p:nvSpPr>
        <p:spPr>
          <a:xfrm flipH="1">
            <a:off x="7471333" y="4884857"/>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[4,5,6]</a:t>
            </a:r>
            <a:endParaRPr lang="ja-JP" altLang="en-US" sz="5700" dirty="0"/>
          </a:p>
        </p:txBody>
      </p:sp>
      <p:sp>
        <p:nvSpPr>
          <p:cNvPr id="18" name="テキスト ボックス 17">
            <a:extLst>
              <a:ext uri="{FF2B5EF4-FFF2-40B4-BE49-F238E27FC236}">
                <a16:creationId xmlns:a16="http://schemas.microsoft.com/office/drawing/2014/main" id="{B1955A00-56D8-251A-5900-0440C8E0BA30}"/>
              </a:ext>
            </a:extLst>
          </p:cNvPr>
          <p:cNvSpPr txBox="1"/>
          <p:nvPr/>
        </p:nvSpPr>
        <p:spPr>
          <a:xfrm>
            <a:off x="13060719" y="4943532"/>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x2</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つ目の配列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9" name="テキスト ボックス 18">
            <a:extLst>
              <a:ext uri="{FF2B5EF4-FFF2-40B4-BE49-F238E27FC236}">
                <a16:creationId xmlns:a16="http://schemas.microsoft.com/office/drawing/2014/main" id="{01B2FE0D-0C31-B7DF-5424-6737A229E485}"/>
              </a:ext>
            </a:extLst>
          </p:cNvPr>
          <p:cNvSpPr txBox="1"/>
          <p:nvPr/>
        </p:nvSpPr>
        <p:spPr>
          <a:xfrm>
            <a:off x="4139787" y="7720114"/>
            <a:ext cx="299181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7200" dirty="0">
                <a:solidFill>
                  <a:schemeClr val="tx1"/>
                </a:solidFill>
              </a:rPr>
              <a:t>x2[0]</a:t>
            </a:r>
            <a:endParaRPr lang="ja-JP" altLang="en-US" sz="7200" dirty="0">
              <a:solidFill>
                <a:schemeClr val="tx1"/>
              </a:solidFill>
            </a:endParaRPr>
          </a:p>
        </p:txBody>
      </p:sp>
      <p:sp>
        <p:nvSpPr>
          <p:cNvPr id="21" name="テキスト ボックス 20">
            <a:extLst>
              <a:ext uri="{FF2B5EF4-FFF2-40B4-BE49-F238E27FC236}">
                <a16:creationId xmlns:a16="http://schemas.microsoft.com/office/drawing/2014/main" id="{8CABF5F8-55BA-C910-75B7-3CA726867547}"/>
              </a:ext>
            </a:extLst>
          </p:cNvPr>
          <p:cNvSpPr txBox="1"/>
          <p:nvPr/>
        </p:nvSpPr>
        <p:spPr>
          <a:xfrm>
            <a:off x="10702367" y="7720114"/>
            <a:ext cx="299181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7200" dirty="0">
                <a:solidFill>
                  <a:schemeClr val="tx1"/>
                </a:solidFill>
              </a:rPr>
              <a:t>x2[1]</a:t>
            </a:r>
            <a:endParaRPr lang="ja-JP" altLang="en-US" sz="7200" dirty="0">
              <a:solidFill>
                <a:schemeClr val="tx1"/>
              </a:solidFill>
            </a:endParaRPr>
          </a:p>
        </p:txBody>
      </p:sp>
      <p:sp>
        <p:nvSpPr>
          <p:cNvPr id="23" name="テキスト ボックス 22">
            <a:extLst>
              <a:ext uri="{FF2B5EF4-FFF2-40B4-BE49-F238E27FC236}">
                <a16:creationId xmlns:a16="http://schemas.microsoft.com/office/drawing/2014/main" id="{83CB44A5-44F0-1F85-C8AF-515B35902B59}"/>
              </a:ext>
            </a:extLst>
          </p:cNvPr>
          <p:cNvSpPr txBox="1"/>
          <p:nvPr/>
        </p:nvSpPr>
        <p:spPr>
          <a:xfrm>
            <a:off x="17264947" y="7720114"/>
            <a:ext cx="299181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7200" dirty="0">
                <a:solidFill>
                  <a:schemeClr val="tx1"/>
                </a:solidFill>
              </a:rPr>
              <a:t>x2[2]</a:t>
            </a:r>
            <a:endParaRPr lang="ja-JP" altLang="en-US" sz="7200" dirty="0">
              <a:solidFill>
                <a:schemeClr val="tx1"/>
              </a:solidFill>
            </a:endParaRPr>
          </a:p>
        </p:txBody>
      </p:sp>
    </p:spTree>
    <p:extLst>
      <p:ext uri="{BB962C8B-B14F-4D97-AF65-F5344CB8AC3E}">
        <p14:creationId xmlns:p14="http://schemas.microsoft.com/office/powerpoint/2010/main" val="233502944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A1E2D6E-B27D-04EF-2CAB-6BC4802935AE}"/>
              </a:ext>
            </a:extLst>
          </p:cNvPr>
          <p:cNvSpPr txBox="1"/>
          <p:nvPr/>
        </p:nvSpPr>
        <p:spPr>
          <a:xfrm>
            <a:off x="2027608" y="6478375"/>
            <a:ext cx="20328784"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8800" dirty="0"/>
              <a:t>[[ 1 , 2 , 3 ],[ 4 , 5 , 6 ],[ 7 , 8 , 9 ]]</a:t>
            </a:r>
            <a:endParaRPr lang="ja-JP" altLang="en-US" sz="8800" dirty="0"/>
          </a:p>
        </p:txBody>
      </p:sp>
      <p:sp>
        <p:nvSpPr>
          <p:cNvPr id="7" name="テキスト ボックス 6">
            <a:extLst>
              <a:ext uri="{FF2B5EF4-FFF2-40B4-BE49-F238E27FC236}">
                <a16:creationId xmlns:a16="http://schemas.microsoft.com/office/drawing/2014/main" id="{1483F916-6FF9-506D-A2C8-4BA860A6F8F3}"/>
              </a:ext>
            </a:extLst>
          </p:cNvPr>
          <p:cNvSpPr txBox="1"/>
          <p:nvPr/>
        </p:nvSpPr>
        <p:spPr>
          <a:xfrm>
            <a:off x="3607074" y="9284224"/>
            <a:ext cx="18513211"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t>1</a:t>
            </a:r>
            <a:r>
              <a:rPr lang="ja-JP" altLang="en-US" sz="4400" dirty="0"/>
              <a:t>番外側の</a:t>
            </a:r>
            <a:r>
              <a:rPr lang="en-US" altLang="ja-JP" sz="4400" dirty="0"/>
              <a:t>[ ]</a:t>
            </a:r>
            <a:r>
              <a:rPr lang="ja-JP" altLang="en-US" sz="4400" dirty="0"/>
              <a:t>だけに注目すると、コンマ</a:t>
            </a:r>
            <a:r>
              <a:rPr lang="en-US" altLang="ja-JP" sz="4400" dirty="0"/>
              <a:t>(,)</a:t>
            </a:r>
            <a:r>
              <a:rPr lang="ja-JP" altLang="en-US" sz="4400" dirty="0"/>
              <a:t>区切りで</a:t>
            </a:r>
            <a:r>
              <a:rPr lang="en-US" altLang="ja-JP" sz="4400" dirty="0"/>
              <a:t>3</a:t>
            </a:r>
            <a:r>
              <a:rPr lang="ja-JP" altLang="en-US" sz="4400" dirty="0"/>
              <a:t>つの要素が存在</a:t>
            </a:r>
            <a:endParaRPr lang="en-US" altLang="ja-JP" sz="4400" dirty="0"/>
          </a:p>
        </p:txBody>
      </p:sp>
      <p:sp>
        <p:nvSpPr>
          <p:cNvPr id="8" name="正方形/長方形 7">
            <a:extLst>
              <a:ext uri="{FF2B5EF4-FFF2-40B4-BE49-F238E27FC236}">
                <a16:creationId xmlns:a16="http://schemas.microsoft.com/office/drawing/2014/main" id="{352C1B60-4030-4C6A-AE1E-51B6B95059D5}"/>
              </a:ext>
            </a:extLst>
          </p:cNvPr>
          <p:cNvSpPr/>
          <p:nvPr/>
        </p:nvSpPr>
        <p:spPr>
          <a:xfrm>
            <a:off x="2738859" y="6646461"/>
            <a:ext cx="5987698" cy="1110378"/>
          </a:xfrm>
          <a:prstGeom prst="rect">
            <a:avLst/>
          </a:prstGeom>
          <a:solidFill>
            <a:schemeClr val="accent1">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9" name="正方形/長方形 8">
            <a:extLst>
              <a:ext uri="{FF2B5EF4-FFF2-40B4-BE49-F238E27FC236}">
                <a16:creationId xmlns:a16="http://schemas.microsoft.com/office/drawing/2014/main" id="{323A1E26-31C7-23B7-1CA0-D704D2F9C85D}"/>
              </a:ext>
            </a:extLst>
          </p:cNvPr>
          <p:cNvSpPr/>
          <p:nvPr/>
        </p:nvSpPr>
        <p:spPr>
          <a:xfrm>
            <a:off x="9177131" y="6646461"/>
            <a:ext cx="5987697" cy="1110378"/>
          </a:xfrm>
          <a:prstGeom prst="rect">
            <a:avLst/>
          </a:prstGeom>
          <a:solidFill>
            <a:schemeClr val="accent1">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0" name="正方形/長方形 9">
            <a:extLst>
              <a:ext uri="{FF2B5EF4-FFF2-40B4-BE49-F238E27FC236}">
                <a16:creationId xmlns:a16="http://schemas.microsoft.com/office/drawing/2014/main" id="{12E4E124-8ADA-7FE2-05C4-A6B456334FCF}"/>
              </a:ext>
            </a:extLst>
          </p:cNvPr>
          <p:cNvSpPr/>
          <p:nvPr/>
        </p:nvSpPr>
        <p:spPr>
          <a:xfrm>
            <a:off x="15615401" y="6673031"/>
            <a:ext cx="6029739" cy="1110378"/>
          </a:xfrm>
          <a:prstGeom prst="rect">
            <a:avLst/>
          </a:prstGeom>
          <a:solidFill>
            <a:schemeClr val="accent1">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 name="テキスト ボックス 4">
            <a:extLst>
              <a:ext uri="{FF2B5EF4-FFF2-40B4-BE49-F238E27FC236}">
                <a16:creationId xmlns:a16="http://schemas.microsoft.com/office/drawing/2014/main" id="{97CEE789-529B-F525-1D7D-7C382DF94293}"/>
              </a:ext>
            </a:extLst>
          </p:cNvPr>
          <p:cNvSpPr txBox="1"/>
          <p:nvPr/>
        </p:nvSpPr>
        <p:spPr>
          <a:xfrm>
            <a:off x="3967502" y="10939415"/>
            <a:ext cx="16971927"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x</a:t>
            </a:r>
            <a:r>
              <a:rPr lang="ja-JP" altLang="en-US" sz="4400" dirty="0">
                <a:highlight>
                  <a:srgbClr val="FFFF00"/>
                </a:highlight>
              </a:rPr>
              <a:t>が</a:t>
            </a:r>
            <a:r>
              <a:rPr lang="en-US" altLang="ja-JP" sz="4400" dirty="0">
                <a:highlight>
                  <a:srgbClr val="FFFF00"/>
                </a:highlight>
              </a:rPr>
              <a:t>[1,2,3,4]</a:t>
            </a:r>
            <a:r>
              <a:rPr lang="ja-JP" altLang="en-US" sz="4400" dirty="0">
                <a:highlight>
                  <a:srgbClr val="FFFF00"/>
                </a:highlight>
              </a:rPr>
              <a:t>の</a:t>
            </a:r>
            <a:r>
              <a:rPr lang="en-US" altLang="ja-JP" sz="4400" dirty="0">
                <a:highlight>
                  <a:srgbClr val="FFFF00"/>
                </a:highlight>
              </a:rPr>
              <a:t>shape</a:t>
            </a:r>
            <a:r>
              <a:rPr lang="ja-JP" altLang="en-US" sz="4400" dirty="0">
                <a:highlight>
                  <a:srgbClr val="FFFF00"/>
                </a:highlight>
              </a:rPr>
              <a:t>は</a:t>
            </a:r>
            <a:r>
              <a:rPr lang="en-US" altLang="ja-JP" sz="4400" dirty="0">
                <a:highlight>
                  <a:srgbClr val="FFFF00"/>
                </a:highlight>
              </a:rPr>
              <a:t>(4, )</a:t>
            </a:r>
            <a:r>
              <a:rPr lang="ja-JP" altLang="en-US" sz="4400" dirty="0">
                <a:highlight>
                  <a:srgbClr val="FFFF00"/>
                </a:highlight>
              </a:rPr>
              <a:t>で</a:t>
            </a:r>
            <a:r>
              <a:rPr lang="en-US" altLang="ja-JP" sz="4400" dirty="0">
                <a:highlight>
                  <a:srgbClr val="FFFF00"/>
                </a:highlight>
              </a:rPr>
              <a:t>1</a:t>
            </a:r>
            <a:r>
              <a:rPr lang="ja-JP" altLang="en-US" sz="4400" dirty="0">
                <a:highlight>
                  <a:srgbClr val="FFFF00"/>
                </a:highlight>
              </a:rPr>
              <a:t>番外側の</a:t>
            </a:r>
            <a:r>
              <a:rPr lang="en-US" altLang="ja-JP" sz="4400" dirty="0">
                <a:highlight>
                  <a:srgbClr val="FFFF00"/>
                </a:highlight>
              </a:rPr>
              <a:t>[ ]</a:t>
            </a:r>
            <a:r>
              <a:rPr lang="ja-JP" altLang="en-US" sz="4400" dirty="0">
                <a:highlight>
                  <a:srgbClr val="FFFF00"/>
                </a:highlight>
              </a:rPr>
              <a:t>には</a:t>
            </a:r>
            <a:r>
              <a:rPr lang="en-US" altLang="ja-JP" sz="4400" dirty="0">
                <a:highlight>
                  <a:srgbClr val="FFFF00"/>
                </a:highlight>
              </a:rPr>
              <a:t>4</a:t>
            </a:r>
            <a:r>
              <a:rPr lang="ja-JP" altLang="en-US" sz="4400" dirty="0">
                <a:highlight>
                  <a:srgbClr val="FFFF00"/>
                </a:highlight>
              </a:rPr>
              <a:t>つの要素が存在</a:t>
            </a:r>
            <a:endParaRPr lang="en-US" altLang="ja-JP" sz="4400" dirty="0">
              <a:highlight>
                <a:srgbClr val="FFFF00"/>
              </a:highlight>
            </a:endParaRPr>
          </a:p>
          <a:p>
            <a:pPr marL="0" marR="0" indent="0" algn="l" defTabSz="825500" rtl="0" fontAlgn="auto" latinLnBrk="0" hangingPunct="0">
              <a:lnSpc>
                <a:spcPct val="100000"/>
              </a:lnSpc>
              <a:spcBef>
                <a:spcPts val="0"/>
              </a:spcBef>
              <a:spcAft>
                <a:spcPts val="0"/>
              </a:spcAft>
              <a:buClrTx/>
              <a:buSzTx/>
              <a:buFontTx/>
              <a:buNone/>
              <a:tabLst/>
            </a:pPr>
            <a:r>
              <a:rPr lang="ja-JP" altLang="en-US" sz="4400" dirty="0">
                <a:highlight>
                  <a:srgbClr val="FFFF00"/>
                </a:highlight>
              </a:rPr>
              <a:t>→</a:t>
            </a:r>
            <a:r>
              <a:rPr lang="en-US" altLang="ja-JP" sz="4400" dirty="0">
                <a:highlight>
                  <a:srgbClr val="FFFF00"/>
                </a:highlight>
              </a:rPr>
              <a:t>shape</a:t>
            </a:r>
            <a:r>
              <a:rPr lang="ja-JP" altLang="en-US" sz="4400" dirty="0">
                <a:highlight>
                  <a:srgbClr val="FFFF00"/>
                </a:highlight>
              </a:rPr>
              <a:t>の</a:t>
            </a:r>
            <a:r>
              <a:rPr lang="en-US" altLang="ja-JP" sz="4400" dirty="0">
                <a:highlight>
                  <a:srgbClr val="FFFF00"/>
                </a:highlight>
              </a:rPr>
              <a:t>(n, ) </a:t>
            </a:r>
            <a:r>
              <a:rPr lang="ja-JP" altLang="en-US" sz="4400" dirty="0">
                <a:highlight>
                  <a:srgbClr val="FFFF00"/>
                </a:highlight>
              </a:rPr>
              <a:t>や</a:t>
            </a:r>
            <a:r>
              <a:rPr lang="en-US" altLang="ja-JP" sz="4400" dirty="0">
                <a:highlight>
                  <a:srgbClr val="FFFF00"/>
                </a:highlight>
              </a:rPr>
              <a:t>(n,m)</a:t>
            </a:r>
            <a:r>
              <a:rPr lang="ja-JP" altLang="en-US" sz="4400" dirty="0">
                <a:highlight>
                  <a:srgbClr val="FFFF00"/>
                </a:highlight>
              </a:rPr>
              <a:t>の</a:t>
            </a:r>
            <a:r>
              <a:rPr lang="en-US" altLang="ja-JP" sz="4400" dirty="0">
                <a:highlight>
                  <a:srgbClr val="FFFF00"/>
                </a:highlight>
              </a:rPr>
              <a:t>1</a:t>
            </a:r>
            <a:r>
              <a:rPr lang="ja-JP" altLang="en-US" sz="4400" dirty="0">
                <a:highlight>
                  <a:srgbClr val="FFFF00"/>
                </a:highlight>
              </a:rPr>
              <a:t>番左の数字</a:t>
            </a:r>
            <a:r>
              <a:rPr lang="en-US" altLang="ja-JP" sz="4400" dirty="0">
                <a:highlight>
                  <a:srgbClr val="FFFF00"/>
                </a:highlight>
              </a:rPr>
              <a:t>n</a:t>
            </a:r>
            <a:r>
              <a:rPr lang="ja-JP" altLang="en-US" sz="4400" dirty="0">
                <a:highlight>
                  <a:srgbClr val="FFFF00"/>
                </a:highlight>
              </a:rPr>
              <a:t>は</a:t>
            </a:r>
            <a:r>
              <a:rPr lang="en-US" altLang="ja-JP" sz="4400" dirty="0">
                <a:highlight>
                  <a:srgbClr val="FFFF00"/>
                </a:highlight>
              </a:rPr>
              <a:t>1</a:t>
            </a:r>
            <a:r>
              <a:rPr lang="ja-JP" altLang="en-US" sz="4400" dirty="0">
                <a:highlight>
                  <a:srgbClr val="FFFF00"/>
                </a:highlight>
              </a:rPr>
              <a:t>番外側の要素の数</a:t>
            </a:r>
            <a:endParaRPr lang="en-US" altLang="ja-JP" sz="4400" dirty="0">
              <a:highlight>
                <a:srgbClr val="FFFF00"/>
              </a:highlight>
            </a:endParaRPr>
          </a:p>
        </p:txBody>
      </p:sp>
      <p:sp>
        <p:nvSpPr>
          <p:cNvPr id="3" name="(x_train, y_train),(x_test, y_test) = mnist.load_data()">
            <a:extLst>
              <a:ext uri="{FF2B5EF4-FFF2-40B4-BE49-F238E27FC236}">
                <a16:creationId xmlns:a16="http://schemas.microsoft.com/office/drawing/2014/main" id="{A2B58678-50D1-3422-5A73-3041E49BC744}"/>
              </a:ext>
            </a:extLst>
          </p:cNvPr>
          <p:cNvSpPr txBox="1"/>
          <p:nvPr/>
        </p:nvSpPr>
        <p:spPr>
          <a:xfrm>
            <a:off x="1505029" y="1589395"/>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 name="(x_train, y_train),(x_test, y_test) = mnist.load_data()">
            <a:extLst>
              <a:ext uri="{FF2B5EF4-FFF2-40B4-BE49-F238E27FC236}">
                <a16:creationId xmlns:a16="http://schemas.microsoft.com/office/drawing/2014/main" id="{297A71B5-1260-FC51-A703-3D057C9DA2B7}"/>
              </a:ext>
            </a:extLst>
          </p:cNvPr>
          <p:cNvSpPr txBox="1"/>
          <p:nvPr/>
        </p:nvSpPr>
        <p:spPr>
          <a:xfrm>
            <a:off x="10418279" y="332095"/>
            <a:ext cx="354744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2次元配列</a:t>
            </a:r>
            <a:endParaRPr dirty="0"/>
          </a:p>
        </p:txBody>
      </p:sp>
      <p:sp>
        <p:nvSpPr>
          <p:cNvPr id="6" name="(x_train, y_train),(x_test, y_test) = mnist.load_data()">
            <a:extLst>
              <a:ext uri="{FF2B5EF4-FFF2-40B4-BE49-F238E27FC236}">
                <a16:creationId xmlns:a16="http://schemas.microsoft.com/office/drawing/2014/main" id="{0207291D-1A73-750A-AE96-2CBE3892C06F}"/>
              </a:ext>
            </a:extLst>
          </p:cNvPr>
          <p:cNvSpPr txBox="1"/>
          <p:nvPr/>
        </p:nvSpPr>
        <p:spPr>
          <a:xfrm>
            <a:off x="1505029" y="2776585"/>
            <a:ext cx="30264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形状は？</a:t>
            </a:r>
            <a:endParaRPr dirty="0"/>
          </a:p>
        </p:txBody>
      </p:sp>
      <p:sp>
        <p:nvSpPr>
          <p:cNvPr id="12" name="(x_train, y_train),(x_test, y_test) = mnist.load_data()">
            <a:extLst>
              <a:ext uri="{FF2B5EF4-FFF2-40B4-BE49-F238E27FC236}">
                <a16:creationId xmlns:a16="http://schemas.microsoft.com/office/drawing/2014/main" id="{21CCF1B9-15E0-554D-77DF-D2EF4AC3A597}"/>
              </a:ext>
            </a:extLst>
          </p:cNvPr>
          <p:cNvSpPr txBox="1"/>
          <p:nvPr/>
        </p:nvSpPr>
        <p:spPr>
          <a:xfrm>
            <a:off x="5010229" y="2776584"/>
            <a:ext cx="364202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x2.shape</a:t>
            </a:r>
            <a:endParaRPr dirty="0"/>
          </a:p>
        </p:txBody>
      </p:sp>
      <p:sp>
        <p:nvSpPr>
          <p:cNvPr id="13" name="テキスト ボックス 12">
            <a:extLst>
              <a:ext uri="{FF2B5EF4-FFF2-40B4-BE49-F238E27FC236}">
                <a16:creationId xmlns:a16="http://schemas.microsoft.com/office/drawing/2014/main" id="{1D8D6B9E-B2C7-7391-13CF-04821DBAAC3B}"/>
              </a:ext>
            </a:extLst>
          </p:cNvPr>
          <p:cNvSpPr txBox="1"/>
          <p:nvPr/>
        </p:nvSpPr>
        <p:spPr>
          <a:xfrm flipH="1">
            <a:off x="9130982" y="2776584"/>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14" name="テキスト ボックス 13">
            <a:extLst>
              <a:ext uri="{FF2B5EF4-FFF2-40B4-BE49-F238E27FC236}">
                <a16:creationId xmlns:a16="http://schemas.microsoft.com/office/drawing/2014/main" id="{287B3E63-4F89-A4DF-74A9-ABA75FA26075}"/>
              </a:ext>
            </a:extLst>
          </p:cNvPr>
          <p:cNvSpPr txBox="1"/>
          <p:nvPr/>
        </p:nvSpPr>
        <p:spPr>
          <a:xfrm>
            <a:off x="13394968" y="2845835"/>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3 × 3 </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次元配列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5" name="(x_train, y_train),(x_test, y_test) = mnist.load_data()">
            <a:extLst>
              <a:ext uri="{FF2B5EF4-FFF2-40B4-BE49-F238E27FC236}">
                <a16:creationId xmlns:a16="http://schemas.microsoft.com/office/drawing/2014/main" id="{FE60AF18-59B7-BB63-894D-17994994EBEA}"/>
              </a:ext>
            </a:extLst>
          </p:cNvPr>
          <p:cNvSpPr txBox="1"/>
          <p:nvPr/>
        </p:nvSpPr>
        <p:spPr>
          <a:xfrm>
            <a:off x="1505029" y="3825591"/>
            <a:ext cx="850072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[4,5,6]を取り出すには？</a:t>
            </a:r>
            <a:endParaRPr dirty="0"/>
          </a:p>
        </p:txBody>
      </p:sp>
      <p:sp>
        <p:nvSpPr>
          <p:cNvPr id="16" name="(x_train, y_train),(x_test, y_test) = mnist.load_data()">
            <a:extLst>
              <a:ext uri="{FF2B5EF4-FFF2-40B4-BE49-F238E27FC236}">
                <a16:creationId xmlns:a16="http://schemas.microsoft.com/office/drawing/2014/main" id="{43F2D086-6031-1F41-2818-ABCCDC847666}"/>
              </a:ext>
            </a:extLst>
          </p:cNvPr>
          <p:cNvSpPr txBox="1"/>
          <p:nvPr/>
        </p:nvSpPr>
        <p:spPr>
          <a:xfrm>
            <a:off x="4675980" y="4874281"/>
            <a:ext cx="218810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x2[1]</a:t>
            </a:r>
            <a:endParaRPr dirty="0"/>
          </a:p>
        </p:txBody>
      </p:sp>
      <p:sp>
        <p:nvSpPr>
          <p:cNvPr id="17" name="テキスト ボックス 16">
            <a:extLst>
              <a:ext uri="{FF2B5EF4-FFF2-40B4-BE49-F238E27FC236}">
                <a16:creationId xmlns:a16="http://schemas.microsoft.com/office/drawing/2014/main" id="{61D11C81-7785-F74C-8F33-DE07852FA63E}"/>
              </a:ext>
            </a:extLst>
          </p:cNvPr>
          <p:cNvSpPr txBox="1"/>
          <p:nvPr/>
        </p:nvSpPr>
        <p:spPr>
          <a:xfrm flipH="1">
            <a:off x="7471333" y="4884857"/>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[4,5,6]</a:t>
            </a:r>
            <a:endParaRPr lang="ja-JP" altLang="en-US" sz="5700" dirty="0"/>
          </a:p>
        </p:txBody>
      </p:sp>
      <p:sp>
        <p:nvSpPr>
          <p:cNvPr id="18" name="テキスト ボックス 17">
            <a:extLst>
              <a:ext uri="{FF2B5EF4-FFF2-40B4-BE49-F238E27FC236}">
                <a16:creationId xmlns:a16="http://schemas.microsoft.com/office/drawing/2014/main" id="{B1955A00-56D8-251A-5900-0440C8E0BA30}"/>
              </a:ext>
            </a:extLst>
          </p:cNvPr>
          <p:cNvSpPr txBox="1"/>
          <p:nvPr/>
        </p:nvSpPr>
        <p:spPr>
          <a:xfrm>
            <a:off x="13060719" y="4943532"/>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x2</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つ目の配列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9" name="テキスト ボックス 18">
            <a:extLst>
              <a:ext uri="{FF2B5EF4-FFF2-40B4-BE49-F238E27FC236}">
                <a16:creationId xmlns:a16="http://schemas.microsoft.com/office/drawing/2014/main" id="{01B2FE0D-0C31-B7DF-5424-6737A229E485}"/>
              </a:ext>
            </a:extLst>
          </p:cNvPr>
          <p:cNvSpPr txBox="1"/>
          <p:nvPr/>
        </p:nvSpPr>
        <p:spPr>
          <a:xfrm>
            <a:off x="4139787" y="7720114"/>
            <a:ext cx="299181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7200" dirty="0">
                <a:solidFill>
                  <a:schemeClr val="tx1"/>
                </a:solidFill>
              </a:rPr>
              <a:t>x2[0]</a:t>
            </a:r>
            <a:endParaRPr lang="ja-JP" altLang="en-US" sz="7200" dirty="0">
              <a:solidFill>
                <a:schemeClr val="tx1"/>
              </a:solidFill>
            </a:endParaRPr>
          </a:p>
        </p:txBody>
      </p:sp>
      <p:sp>
        <p:nvSpPr>
          <p:cNvPr id="21" name="テキスト ボックス 20">
            <a:extLst>
              <a:ext uri="{FF2B5EF4-FFF2-40B4-BE49-F238E27FC236}">
                <a16:creationId xmlns:a16="http://schemas.microsoft.com/office/drawing/2014/main" id="{8CABF5F8-55BA-C910-75B7-3CA726867547}"/>
              </a:ext>
            </a:extLst>
          </p:cNvPr>
          <p:cNvSpPr txBox="1"/>
          <p:nvPr/>
        </p:nvSpPr>
        <p:spPr>
          <a:xfrm>
            <a:off x="10702367" y="7720114"/>
            <a:ext cx="299181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7200" dirty="0">
                <a:solidFill>
                  <a:schemeClr val="tx1"/>
                </a:solidFill>
              </a:rPr>
              <a:t>x2[1]</a:t>
            </a:r>
            <a:endParaRPr lang="ja-JP" altLang="en-US" sz="7200" dirty="0">
              <a:solidFill>
                <a:schemeClr val="tx1"/>
              </a:solidFill>
            </a:endParaRPr>
          </a:p>
        </p:txBody>
      </p:sp>
      <p:sp>
        <p:nvSpPr>
          <p:cNvPr id="23" name="テキスト ボックス 22">
            <a:extLst>
              <a:ext uri="{FF2B5EF4-FFF2-40B4-BE49-F238E27FC236}">
                <a16:creationId xmlns:a16="http://schemas.microsoft.com/office/drawing/2014/main" id="{83CB44A5-44F0-1F85-C8AF-515B35902B59}"/>
              </a:ext>
            </a:extLst>
          </p:cNvPr>
          <p:cNvSpPr txBox="1"/>
          <p:nvPr/>
        </p:nvSpPr>
        <p:spPr>
          <a:xfrm>
            <a:off x="17264947" y="7720114"/>
            <a:ext cx="299181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7200" dirty="0">
                <a:solidFill>
                  <a:schemeClr val="tx1"/>
                </a:solidFill>
              </a:rPr>
              <a:t>x2[2]</a:t>
            </a:r>
            <a:endParaRPr lang="ja-JP" altLang="en-US" sz="7200" dirty="0">
              <a:solidFill>
                <a:schemeClr val="tx1"/>
              </a:solidFill>
            </a:endParaRPr>
          </a:p>
        </p:txBody>
      </p:sp>
      <p:sp>
        <p:nvSpPr>
          <p:cNvPr id="11" name="四角形: 角を丸くする 10">
            <a:extLst>
              <a:ext uri="{FF2B5EF4-FFF2-40B4-BE49-F238E27FC236}">
                <a16:creationId xmlns:a16="http://schemas.microsoft.com/office/drawing/2014/main" id="{69D64242-96D3-17F6-6FCD-3311C867B401}"/>
              </a:ext>
            </a:extLst>
          </p:cNvPr>
          <p:cNvSpPr/>
          <p:nvPr/>
        </p:nvSpPr>
        <p:spPr>
          <a:xfrm>
            <a:off x="9101627" y="6266712"/>
            <a:ext cx="6180746" cy="2653731"/>
          </a:xfrm>
          <a:prstGeom prst="round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8645101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A1E2D6E-B27D-04EF-2CAB-6BC4802935AE}"/>
              </a:ext>
            </a:extLst>
          </p:cNvPr>
          <p:cNvSpPr txBox="1"/>
          <p:nvPr/>
        </p:nvSpPr>
        <p:spPr>
          <a:xfrm>
            <a:off x="2027608" y="6478375"/>
            <a:ext cx="20328784"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8800" dirty="0"/>
              <a:t>[[ 1 , 2 , 3 ],[ 4 , 5 , 6 ],[ 7 , 8 , 9 ]]</a:t>
            </a:r>
            <a:endParaRPr lang="ja-JP" altLang="en-US" sz="8800" dirty="0"/>
          </a:p>
        </p:txBody>
      </p:sp>
      <p:sp>
        <p:nvSpPr>
          <p:cNvPr id="3" name="(x_train, y_train),(x_test, y_test) = mnist.load_data()">
            <a:extLst>
              <a:ext uri="{FF2B5EF4-FFF2-40B4-BE49-F238E27FC236}">
                <a16:creationId xmlns:a16="http://schemas.microsoft.com/office/drawing/2014/main" id="{A2B58678-50D1-3422-5A73-3041E49BC744}"/>
              </a:ext>
            </a:extLst>
          </p:cNvPr>
          <p:cNvSpPr txBox="1"/>
          <p:nvPr/>
        </p:nvSpPr>
        <p:spPr>
          <a:xfrm>
            <a:off x="1505029" y="1589395"/>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 name="(x_train, y_train),(x_test, y_test) = mnist.load_data()">
            <a:extLst>
              <a:ext uri="{FF2B5EF4-FFF2-40B4-BE49-F238E27FC236}">
                <a16:creationId xmlns:a16="http://schemas.microsoft.com/office/drawing/2014/main" id="{297A71B5-1260-FC51-A703-3D057C9DA2B7}"/>
              </a:ext>
            </a:extLst>
          </p:cNvPr>
          <p:cNvSpPr txBox="1"/>
          <p:nvPr/>
        </p:nvSpPr>
        <p:spPr>
          <a:xfrm>
            <a:off x="10418279" y="332095"/>
            <a:ext cx="354744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2次元配列</a:t>
            </a:r>
            <a:endParaRPr dirty="0"/>
          </a:p>
        </p:txBody>
      </p:sp>
      <p:sp>
        <p:nvSpPr>
          <p:cNvPr id="6" name="(x_train, y_train),(x_test, y_test) = mnist.load_data()">
            <a:extLst>
              <a:ext uri="{FF2B5EF4-FFF2-40B4-BE49-F238E27FC236}">
                <a16:creationId xmlns:a16="http://schemas.microsoft.com/office/drawing/2014/main" id="{0207291D-1A73-750A-AE96-2CBE3892C06F}"/>
              </a:ext>
            </a:extLst>
          </p:cNvPr>
          <p:cNvSpPr txBox="1"/>
          <p:nvPr/>
        </p:nvSpPr>
        <p:spPr>
          <a:xfrm>
            <a:off x="1505029" y="2776585"/>
            <a:ext cx="30264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形状は？</a:t>
            </a:r>
            <a:endParaRPr dirty="0"/>
          </a:p>
        </p:txBody>
      </p:sp>
      <p:sp>
        <p:nvSpPr>
          <p:cNvPr id="12" name="(x_train, y_train),(x_test, y_test) = mnist.load_data()">
            <a:extLst>
              <a:ext uri="{FF2B5EF4-FFF2-40B4-BE49-F238E27FC236}">
                <a16:creationId xmlns:a16="http://schemas.microsoft.com/office/drawing/2014/main" id="{21CCF1B9-15E0-554D-77DF-D2EF4AC3A597}"/>
              </a:ext>
            </a:extLst>
          </p:cNvPr>
          <p:cNvSpPr txBox="1"/>
          <p:nvPr/>
        </p:nvSpPr>
        <p:spPr>
          <a:xfrm>
            <a:off x="5010229" y="2776584"/>
            <a:ext cx="364202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x2.shape</a:t>
            </a:r>
            <a:endParaRPr dirty="0"/>
          </a:p>
        </p:txBody>
      </p:sp>
      <p:sp>
        <p:nvSpPr>
          <p:cNvPr id="13" name="テキスト ボックス 12">
            <a:extLst>
              <a:ext uri="{FF2B5EF4-FFF2-40B4-BE49-F238E27FC236}">
                <a16:creationId xmlns:a16="http://schemas.microsoft.com/office/drawing/2014/main" id="{1D8D6B9E-B2C7-7391-13CF-04821DBAAC3B}"/>
              </a:ext>
            </a:extLst>
          </p:cNvPr>
          <p:cNvSpPr txBox="1"/>
          <p:nvPr/>
        </p:nvSpPr>
        <p:spPr>
          <a:xfrm flipH="1">
            <a:off x="9130982" y="2776584"/>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14" name="テキスト ボックス 13">
            <a:extLst>
              <a:ext uri="{FF2B5EF4-FFF2-40B4-BE49-F238E27FC236}">
                <a16:creationId xmlns:a16="http://schemas.microsoft.com/office/drawing/2014/main" id="{287B3E63-4F89-A4DF-74A9-ABA75FA26075}"/>
              </a:ext>
            </a:extLst>
          </p:cNvPr>
          <p:cNvSpPr txBox="1"/>
          <p:nvPr/>
        </p:nvSpPr>
        <p:spPr>
          <a:xfrm>
            <a:off x="13394968" y="2845835"/>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3 × 3 </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次元配列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5" name="(x_train, y_train),(x_test, y_test) = mnist.load_data()">
            <a:extLst>
              <a:ext uri="{FF2B5EF4-FFF2-40B4-BE49-F238E27FC236}">
                <a16:creationId xmlns:a16="http://schemas.microsoft.com/office/drawing/2014/main" id="{FE60AF18-59B7-BB63-894D-17994994EBEA}"/>
              </a:ext>
            </a:extLst>
          </p:cNvPr>
          <p:cNvSpPr txBox="1"/>
          <p:nvPr/>
        </p:nvSpPr>
        <p:spPr>
          <a:xfrm>
            <a:off x="1505029" y="3825591"/>
            <a:ext cx="97526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[4,5,6]の5を取り出すには？</a:t>
            </a:r>
            <a:endParaRPr dirty="0"/>
          </a:p>
        </p:txBody>
      </p:sp>
      <p:sp>
        <p:nvSpPr>
          <p:cNvPr id="20" name="四角形: 角を丸くする 10">
            <a:extLst>
              <a:ext uri="{FF2B5EF4-FFF2-40B4-BE49-F238E27FC236}">
                <a16:creationId xmlns:a16="http://schemas.microsoft.com/office/drawing/2014/main" id="{FA95745B-D6F8-667A-1AC8-5533E2839E10}"/>
              </a:ext>
            </a:extLst>
          </p:cNvPr>
          <p:cNvSpPr/>
          <p:nvPr/>
        </p:nvSpPr>
        <p:spPr>
          <a:xfrm>
            <a:off x="11451771" y="6266712"/>
            <a:ext cx="1502229" cy="1854031"/>
          </a:xfrm>
          <a:prstGeom prst="round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363099218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A1E2D6E-B27D-04EF-2CAB-6BC4802935AE}"/>
              </a:ext>
            </a:extLst>
          </p:cNvPr>
          <p:cNvSpPr txBox="1"/>
          <p:nvPr/>
        </p:nvSpPr>
        <p:spPr>
          <a:xfrm>
            <a:off x="2027608" y="6478375"/>
            <a:ext cx="20328784"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8800" dirty="0"/>
              <a:t>[[ 1 , 2 , 3 ],[ 4 , 5 , 6 ],[ 7 , 8 , 9 ]]</a:t>
            </a:r>
            <a:endParaRPr lang="ja-JP" altLang="en-US" sz="8800" dirty="0"/>
          </a:p>
        </p:txBody>
      </p:sp>
      <p:sp>
        <p:nvSpPr>
          <p:cNvPr id="3" name="(x_train, y_train),(x_test, y_test) = mnist.load_data()">
            <a:extLst>
              <a:ext uri="{FF2B5EF4-FFF2-40B4-BE49-F238E27FC236}">
                <a16:creationId xmlns:a16="http://schemas.microsoft.com/office/drawing/2014/main" id="{A2B58678-50D1-3422-5A73-3041E49BC744}"/>
              </a:ext>
            </a:extLst>
          </p:cNvPr>
          <p:cNvSpPr txBox="1"/>
          <p:nvPr/>
        </p:nvSpPr>
        <p:spPr>
          <a:xfrm>
            <a:off x="1505029" y="1589395"/>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 name="(x_train, y_train),(x_test, y_test) = mnist.load_data()">
            <a:extLst>
              <a:ext uri="{FF2B5EF4-FFF2-40B4-BE49-F238E27FC236}">
                <a16:creationId xmlns:a16="http://schemas.microsoft.com/office/drawing/2014/main" id="{297A71B5-1260-FC51-A703-3D057C9DA2B7}"/>
              </a:ext>
            </a:extLst>
          </p:cNvPr>
          <p:cNvSpPr txBox="1"/>
          <p:nvPr/>
        </p:nvSpPr>
        <p:spPr>
          <a:xfrm>
            <a:off x="10418279" y="332095"/>
            <a:ext cx="354744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2次元配列</a:t>
            </a:r>
            <a:endParaRPr dirty="0"/>
          </a:p>
        </p:txBody>
      </p:sp>
      <p:sp>
        <p:nvSpPr>
          <p:cNvPr id="6" name="(x_train, y_train),(x_test, y_test) = mnist.load_data()">
            <a:extLst>
              <a:ext uri="{FF2B5EF4-FFF2-40B4-BE49-F238E27FC236}">
                <a16:creationId xmlns:a16="http://schemas.microsoft.com/office/drawing/2014/main" id="{0207291D-1A73-750A-AE96-2CBE3892C06F}"/>
              </a:ext>
            </a:extLst>
          </p:cNvPr>
          <p:cNvSpPr txBox="1"/>
          <p:nvPr/>
        </p:nvSpPr>
        <p:spPr>
          <a:xfrm>
            <a:off x="1505029" y="2776585"/>
            <a:ext cx="30264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形状は？</a:t>
            </a:r>
            <a:endParaRPr dirty="0"/>
          </a:p>
        </p:txBody>
      </p:sp>
      <p:sp>
        <p:nvSpPr>
          <p:cNvPr id="12" name="(x_train, y_train),(x_test, y_test) = mnist.load_data()">
            <a:extLst>
              <a:ext uri="{FF2B5EF4-FFF2-40B4-BE49-F238E27FC236}">
                <a16:creationId xmlns:a16="http://schemas.microsoft.com/office/drawing/2014/main" id="{21CCF1B9-15E0-554D-77DF-D2EF4AC3A597}"/>
              </a:ext>
            </a:extLst>
          </p:cNvPr>
          <p:cNvSpPr txBox="1"/>
          <p:nvPr/>
        </p:nvSpPr>
        <p:spPr>
          <a:xfrm>
            <a:off x="5010229" y="2776584"/>
            <a:ext cx="364202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x2.shape</a:t>
            </a:r>
            <a:endParaRPr dirty="0"/>
          </a:p>
        </p:txBody>
      </p:sp>
      <p:sp>
        <p:nvSpPr>
          <p:cNvPr id="13" name="テキスト ボックス 12">
            <a:extLst>
              <a:ext uri="{FF2B5EF4-FFF2-40B4-BE49-F238E27FC236}">
                <a16:creationId xmlns:a16="http://schemas.microsoft.com/office/drawing/2014/main" id="{1D8D6B9E-B2C7-7391-13CF-04821DBAAC3B}"/>
              </a:ext>
            </a:extLst>
          </p:cNvPr>
          <p:cNvSpPr txBox="1"/>
          <p:nvPr/>
        </p:nvSpPr>
        <p:spPr>
          <a:xfrm flipH="1">
            <a:off x="9130982" y="2776584"/>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14" name="テキスト ボックス 13">
            <a:extLst>
              <a:ext uri="{FF2B5EF4-FFF2-40B4-BE49-F238E27FC236}">
                <a16:creationId xmlns:a16="http://schemas.microsoft.com/office/drawing/2014/main" id="{287B3E63-4F89-A4DF-74A9-ABA75FA26075}"/>
              </a:ext>
            </a:extLst>
          </p:cNvPr>
          <p:cNvSpPr txBox="1"/>
          <p:nvPr/>
        </p:nvSpPr>
        <p:spPr>
          <a:xfrm>
            <a:off x="13394968" y="2845835"/>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3 × 3 </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次元配列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5" name="(x_train, y_train),(x_test, y_test) = mnist.load_data()">
            <a:extLst>
              <a:ext uri="{FF2B5EF4-FFF2-40B4-BE49-F238E27FC236}">
                <a16:creationId xmlns:a16="http://schemas.microsoft.com/office/drawing/2014/main" id="{FE60AF18-59B7-BB63-894D-17994994EBEA}"/>
              </a:ext>
            </a:extLst>
          </p:cNvPr>
          <p:cNvSpPr txBox="1"/>
          <p:nvPr/>
        </p:nvSpPr>
        <p:spPr>
          <a:xfrm>
            <a:off x="1505029" y="3825591"/>
            <a:ext cx="97526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[4,5,6]の5を取り出すには？</a:t>
            </a:r>
            <a:endParaRPr dirty="0"/>
          </a:p>
        </p:txBody>
      </p:sp>
      <p:sp>
        <p:nvSpPr>
          <p:cNvPr id="20" name="四角形: 角を丸くする 10">
            <a:extLst>
              <a:ext uri="{FF2B5EF4-FFF2-40B4-BE49-F238E27FC236}">
                <a16:creationId xmlns:a16="http://schemas.microsoft.com/office/drawing/2014/main" id="{FA95745B-D6F8-667A-1AC8-5533E2839E10}"/>
              </a:ext>
            </a:extLst>
          </p:cNvPr>
          <p:cNvSpPr/>
          <p:nvPr/>
        </p:nvSpPr>
        <p:spPr>
          <a:xfrm>
            <a:off x="11451771" y="6266712"/>
            <a:ext cx="1502229" cy="1854031"/>
          </a:xfrm>
          <a:prstGeom prst="round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 name="(x_train, y_train),(x_test, y_test) = mnist.load_data()">
            <a:extLst>
              <a:ext uri="{FF2B5EF4-FFF2-40B4-BE49-F238E27FC236}">
                <a16:creationId xmlns:a16="http://schemas.microsoft.com/office/drawing/2014/main" id="{B791C023-3D58-AC70-B27B-083795261428}"/>
              </a:ext>
            </a:extLst>
          </p:cNvPr>
          <p:cNvSpPr txBox="1"/>
          <p:nvPr/>
        </p:nvSpPr>
        <p:spPr>
          <a:xfrm>
            <a:off x="4531499" y="5086412"/>
            <a:ext cx="330218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x2[1][1]</a:t>
            </a:r>
            <a:endParaRPr dirty="0"/>
          </a:p>
        </p:txBody>
      </p:sp>
      <p:sp>
        <p:nvSpPr>
          <p:cNvPr id="7" name="テキスト ボックス 6">
            <a:extLst>
              <a:ext uri="{FF2B5EF4-FFF2-40B4-BE49-F238E27FC236}">
                <a16:creationId xmlns:a16="http://schemas.microsoft.com/office/drawing/2014/main" id="{1DA0DCDC-6BE9-1D19-10F1-C7CB2869031C}"/>
              </a:ext>
            </a:extLst>
          </p:cNvPr>
          <p:cNvSpPr txBox="1"/>
          <p:nvPr/>
        </p:nvSpPr>
        <p:spPr>
          <a:xfrm>
            <a:off x="8412835" y="5123189"/>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5</a:t>
            </a:r>
            <a:endParaRPr lang="ja-JP" altLang="en-US" sz="5700" dirty="0"/>
          </a:p>
        </p:txBody>
      </p:sp>
      <p:sp>
        <p:nvSpPr>
          <p:cNvPr id="8" name="テキスト ボックス 7">
            <a:extLst>
              <a:ext uri="{FF2B5EF4-FFF2-40B4-BE49-F238E27FC236}">
                <a16:creationId xmlns:a16="http://schemas.microsoft.com/office/drawing/2014/main" id="{CAFDD3C9-C609-A3A8-3E75-34E048EA04F5}"/>
              </a:ext>
            </a:extLst>
          </p:cNvPr>
          <p:cNvSpPr txBox="1"/>
          <p:nvPr/>
        </p:nvSpPr>
        <p:spPr>
          <a:xfrm>
            <a:off x="11944819" y="5134177"/>
            <a:ext cx="449781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x2[1]</a:t>
            </a:r>
            <a:r>
              <a:rPr lang="ja-JP" altLang="en-US" sz="4400" dirty="0">
                <a:highlight>
                  <a:srgbClr val="FFFF00"/>
                </a:highlight>
              </a:rPr>
              <a:t>の２つ目</a:t>
            </a:r>
            <a:endParaRPr lang="en-US" altLang="ja-JP" sz="4400" dirty="0">
              <a:highlight>
                <a:srgbClr val="FFFF00"/>
              </a:highlight>
            </a:endParaRPr>
          </a:p>
        </p:txBody>
      </p:sp>
    </p:spTree>
    <p:extLst>
      <p:ext uri="{BB962C8B-B14F-4D97-AF65-F5344CB8AC3E}">
        <p14:creationId xmlns:p14="http://schemas.microsoft.com/office/powerpoint/2010/main" val="375621208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A1E2D6E-B27D-04EF-2CAB-6BC4802935AE}"/>
              </a:ext>
            </a:extLst>
          </p:cNvPr>
          <p:cNvSpPr txBox="1"/>
          <p:nvPr/>
        </p:nvSpPr>
        <p:spPr>
          <a:xfrm>
            <a:off x="2027608" y="6478375"/>
            <a:ext cx="20328784"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8800" dirty="0"/>
              <a:t>[[ 1 , 2 , 3 ],[ 4 , 5 , 6 ],[ 7 , 8 , 9 ]]</a:t>
            </a:r>
            <a:endParaRPr lang="ja-JP" altLang="en-US" sz="8800" dirty="0"/>
          </a:p>
        </p:txBody>
      </p:sp>
      <p:sp>
        <p:nvSpPr>
          <p:cNvPr id="3" name="(x_train, y_train),(x_test, y_test) = mnist.load_data()">
            <a:extLst>
              <a:ext uri="{FF2B5EF4-FFF2-40B4-BE49-F238E27FC236}">
                <a16:creationId xmlns:a16="http://schemas.microsoft.com/office/drawing/2014/main" id="{A2B58678-50D1-3422-5A73-3041E49BC744}"/>
              </a:ext>
            </a:extLst>
          </p:cNvPr>
          <p:cNvSpPr txBox="1"/>
          <p:nvPr/>
        </p:nvSpPr>
        <p:spPr>
          <a:xfrm>
            <a:off x="1505029" y="1589395"/>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 name="(x_train, y_train),(x_test, y_test) = mnist.load_data()">
            <a:extLst>
              <a:ext uri="{FF2B5EF4-FFF2-40B4-BE49-F238E27FC236}">
                <a16:creationId xmlns:a16="http://schemas.microsoft.com/office/drawing/2014/main" id="{297A71B5-1260-FC51-A703-3D057C9DA2B7}"/>
              </a:ext>
            </a:extLst>
          </p:cNvPr>
          <p:cNvSpPr txBox="1"/>
          <p:nvPr/>
        </p:nvSpPr>
        <p:spPr>
          <a:xfrm>
            <a:off x="10418279" y="332095"/>
            <a:ext cx="354744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2次元配列</a:t>
            </a:r>
            <a:endParaRPr dirty="0"/>
          </a:p>
        </p:txBody>
      </p:sp>
      <p:sp>
        <p:nvSpPr>
          <p:cNvPr id="6" name="(x_train, y_train),(x_test, y_test) = mnist.load_data()">
            <a:extLst>
              <a:ext uri="{FF2B5EF4-FFF2-40B4-BE49-F238E27FC236}">
                <a16:creationId xmlns:a16="http://schemas.microsoft.com/office/drawing/2014/main" id="{0207291D-1A73-750A-AE96-2CBE3892C06F}"/>
              </a:ext>
            </a:extLst>
          </p:cNvPr>
          <p:cNvSpPr txBox="1"/>
          <p:nvPr/>
        </p:nvSpPr>
        <p:spPr>
          <a:xfrm>
            <a:off x="1505029" y="2776585"/>
            <a:ext cx="30264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形状は？</a:t>
            </a:r>
            <a:endParaRPr dirty="0"/>
          </a:p>
        </p:txBody>
      </p:sp>
      <p:sp>
        <p:nvSpPr>
          <p:cNvPr id="12" name="(x_train, y_train),(x_test, y_test) = mnist.load_data()">
            <a:extLst>
              <a:ext uri="{FF2B5EF4-FFF2-40B4-BE49-F238E27FC236}">
                <a16:creationId xmlns:a16="http://schemas.microsoft.com/office/drawing/2014/main" id="{21CCF1B9-15E0-554D-77DF-D2EF4AC3A597}"/>
              </a:ext>
            </a:extLst>
          </p:cNvPr>
          <p:cNvSpPr txBox="1"/>
          <p:nvPr/>
        </p:nvSpPr>
        <p:spPr>
          <a:xfrm>
            <a:off x="5010229" y="2776584"/>
            <a:ext cx="364202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x2.shape</a:t>
            </a:r>
            <a:endParaRPr dirty="0"/>
          </a:p>
        </p:txBody>
      </p:sp>
      <p:sp>
        <p:nvSpPr>
          <p:cNvPr id="13" name="テキスト ボックス 12">
            <a:extLst>
              <a:ext uri="{FF2B5EF4-FFF2-40B4-BE49-F238E27FC236}">
                <a16:creationId xmlns:a16="http://schemas.microsoft.com/office/drawing/2014/main" id="{1D8D6B9E-B2C7-7391-13CF-04821DBAAC3B}"/>
              </a:ext>
            </a:extLst>
          </p:cNvPr>
          <p:cNvSpPr txBox="1"/>
          <p:nvPr/>
        </p:nvSpPr>
        <p:spPr>
          <a:xfrm flipH="1">
            <a:off x="9130982" y="2776584"/>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14" name="テキスト ボックス 13">
            <a:extLst>
              <a:ext uri="{FF2B5EF4-FFF2-40B4-BE49-F238E27FC236}">
                <a16:creationId xmlns:a16="http://schemas.microsoft.com/office/drawing/2014/main" id="{287B3E63-4F89-A4DF-74A9-ABA75FA26075}"/>
              </a:ext>
            </a:extLst>
          </p:cNvPr>
          <p:cNvSpPr txBox="1"/>
          <p:nvPr/>
        </p:nvSpPr>
        <p:spPr>
          <a:xfrm>
            <a:off x="13394968" y="2845835"/>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3 × 3 </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次元配列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5" name="(x_train, y_train),(x_test, y_test) = mnist.load_data()">
            <a:extLst>
              <a:ext uri="{FF2B5EF4-FFF2-40B4-BE49-F238E27FC236}">
                <a16:creationId xmlns:a16="http://schemas.microsoft.com/office/drawing/2014/main" id="{FE60AF18-59B7-BB63-894D-17994994EBEA}"/>
              </a:ext>
            </a:extLst>
          </p:cNvPr>
          <p:cNvSpPr txBox="1"/>
          <p:nvPr/>
        </p:nvSpPr>
        <p:spPr>
          <a:xfrm>
            <a:off x="1505029" y="3825591"/>
            <a:ext cx="97526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[4,5,6]の5を取り出すには？</a:t>
            </a:r>
            <a:endParaRPr dirty="0"/>
          </a:p>
        </p:txBody>
      </p:sp>
      <p:sp>
        <p:nvSpPr>
          <p:cNvPr id="20" name="四角形: 角を丸くする 10">
            <a:extLst>
              <a:ext uri="{FF2B5EF4-FFF2-40B4-BE49-F238E27FC236}">
                <a16:creationId xmlns:a16="http://schemas.microsoft.com/office/drawing/2014/main" id="{FA95745B-D6F8-667A-1AC8-5533E2839E10}"/>
              </a:ext>
            </a:extLst>
          </p:cNvPr>
          <p:cNvSpPr/>
          <p:nvPr/>
        </p:nvSpPr>
        <p:spPr>
          <a:xfrm>
            <a:off x="11451771" y="6266712"/>
            <a:ext cx="1502229" cy="1854031"/>
          </a:xfrm>
          <a:prstGeom prst="round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 name="(x_train, y_train),(x_test, y_test) = mnist.load_data()">
            <a:extLst>
              <a:ext uri="{FF2B5EF4-FFF2-40B4-BE49-F238E27FC236}">
                <a16:creationId xmlns:a16="http://schemas.microsoft.com/office/drawing/2014/main" id="{B791C023-3D58-AC70-B27B-083795261428}"/>
              </a:ext>
            </a:extLst>
          </p:cNvPr>
          <p:cNvSpPr txBox="1"/>
          <p:nvPr/>
        </p:nvSpPr>
        <p:spPr>
          <a:xfrm>
            <a:off x="4531499" y="5086412"/>
            <a:ext cx="330218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x2[1][1]</a:t>
            </a:r>
            <a:endParaRPr dirty="0"/>
          </a:p>
        </p:txBody>
      </p:sp>
      <p:sp>
        <p:nvSpPr>
          <p:cNvPr id="7" name="テキスト ボックス 6">
            <a:extLst>
              <a:ext uri="{FF2B5EF4-FFF2-40B4-BE49-F238E27FC236}">
                <a16:creationId xmlns:a16="http://schemas.microsoft.com/office/drawing/2014/main" id="{1DA0DCDC-6BE9-1D19-10F1-C7CB2869031C}"/>
              </a:ext>
            </a:extLst>
          </p:cNvPr>
          <p:cNvSpPr txBox="1"/>
          <p:nvPr/>
        </p:nvSpPr>
        <p:spPr>
          <a:xfrm>
            <a:off x="8412835" y="5123189"/>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5</a:t>
            </a:r>
            <a:endParaRPr lang="ja-JP" altLang="en-US" sz="5700" dirty="0"/>
          </a:p>
        </p:txBody>
      </p:sp>
      <p:sp>
        <p:nvSpPr>
          <p:cNvPr id="8" name="テキスト ボックス 7">
            <a:extLst>
              <a:ext uri="{FF2B5EF4-FFF2-40B4-BE49-F238E27FC236}">
                <a16:creationId xmlns:a16="http://schemas.microsoft.com/office/drawing/2014/main" id="{CAFDD3C9-C609-A3A8-3E75-34E048EA04F5}"/>
              </a:ext>
            </a:extLst>
          </p:cNvPr>
          <p:cNvSpPr txBox="1"/>
          <p:nvPr/>
        </p:nvSpPr>
        <p:spPr>
          <a:xfrm>
            <a:off x="11944819" y="5134177"/>
            <a:ext cx="449781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x2[1]</a:t>
            </a:r>
            <a:r>
              <a:rPr lang="ja-JP" altLang="en-US" sz="4400" dirty="0">
                <a:highlight>
                  <a:srgbClr val="FFFF00"/>
                </a:highlight>
              </a:rPr>
              <a:t>の２つ目</a:t>
            </a:r>
            <a:endParaRPr lang="en-US" altLang="ja-JP" sz="4400" dirty="0">
              <a:highlight>
                <a:srgbClr val="FFFF00"/>
              </a:highlight>
            </a:endParaRPr>
          </a:p>
        </p:txBody>
      </p:sp>
      <p:sp>
        <p:nvSpPr>
          <p:cNvPr id="11" name="(x_train, y_train),(x_test, y_test) = mnist.load_data()">
            <a:extLst>
              <a:ext uri="{FF2B5EF4-FFF2-40B4-BE49-F238E27FC236}">
                <a16:creationId xmlns:a16="http://schemas.microsoft.com/office/drawing/2014/main" id="{5BB160A9-1677-F9D9-244C-919FFF9128E2}"/>
              </a:ext>
            </a:extLst>
          </p:cNvPr>
          <p:cNvSpPr txBox="1"/>
          <p:nvPr/>
        </p:nvSpPr>
        <p:spPr>
          <a:xfrm>
            <a:off x="11108835" y="8705162"/>
            <a:ext cx="2188100" cy="979755"/>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x2[1]</a:t>
            </a:r>
            <a:endParaRPr dirty="0"/>
          </a:p>
        </p:txBody>
      </p:sp>
      <p:cxnSp>
        <p:nvCxnSpPr>
          <p:cNvPr id="17" name="直線コネクタ 16">
            <a:extLst>
              <a:ext uri="{FF2B5EF4-FFF2-40B4-BE49-F238E27FC236}">
                <a16:creationId xmlns:a16="http://schemas.microsoft.com/office/drawing/2014/main" id="{C5D6EDD4-CD66-3241-C6EA-D6A498E7C9DB}"/>
              </a:ext>
            </a:extLst>
          </p:cNvPr>
          <p:cNvCxnSpPr/>
          <p:nvPr/>
        </p:nvCxnSpPr>
        <p:spPr>
          <a:xfrm>
            <a:off x="9339943" y="8332406"/>
            <a:ext cx="583474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9" name="テキスト ボックス 8">
            <a:extLst>
              <a:ext uri="{FF2B5EF4-FFF2-40B4-BE49-F238E27FC236}">
                <a16:creationId xmlns:a16="http://schemas.microsoft.com/office/drawing/2014/main" id="{926D389D-3FFC-BE19-B694-206EE0167569}"/>
              </a:ext>
            </a:extLst>
          </p:cNvPr>
          <p:cNvSpPr txBox="1"/>
          <p:nvPr/>
        </p:nvSpPr>
        <p:spPr>
          <a:xfrm>
            <a:off x="4252748" y="11357164"/>
            <a:ext cx="16334120"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t>x2[2]</a:t>
            </a:r>
            <a:r>
              <a:rPr lang="ja-JP" altLang="en-US" sz="4400" dirty="0"/>
              <a:t>の中身である</a:t>
            </a:r>
            <a:r>
              <a:rPr lang="en-US" altLang="ja-JP" sz="4400" dirty="0"/>
              <a:t>[7,8,9]</a:t>
            </a:r>
            <a:r>
              <a:rPr lang="ja-JP" altLang="en-US" sz="4400" dirty="0"/>
              <a:t>はコンマ区切りで要素が</a:t>
            </a:r>
            <a:r>
              <a:rPr lang="en-US" altLang="ja-JP" sz="4400" dirty="0"/>
              <a:t>3</a:t>
            </a:r>
            <a:r>
              <a:rPr lang="ja-JP" altLang="en-US" sz="4400" dirty="0"/>
              <a:t>つ</a:t>
            </a:r>
            <a:endParaRPr lang="en-US" altLang="ja-JP" sz="4400" dirty="0"/>
          </a:p>
        </p:txBody>
      </p:sp>
    </p:spTree>
    <p:extLst>
      <p:ext uri="{BB962C8B-B14F-4D97-AF65-F5344CB8AC3E}">
        <p14:creationId xmlns:p14="http://schemas.microsoft.com/office/powerpoint/2010/main" val="3491053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A1E2D6E-B27D-04EF-2CAB-6BC4802935AE}"/>
              </a:ext>
            </a:extLst>
          </p:cNvPr>
          <p:cNvSpPr txBox="1"/>
          <p:nvPr/>
        </p:nvSpPr>
        <p:spPr>
          <a:xfrm>
            <a:off x="2027608" y="6478375"/>
            <a:ext cx="20328784"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8800" dirty="0"/>
              <a:t>[[ 1 , 2 , 3 ],[ 4 , 5 , 6 ],[ 7 , 8 , 9 ]]</a:t>
            </a:r>
            <a:endParaRPr lang="ja-JP" altLang="en-US" sz="8800" dirty="0"/>
          </a:p>
        </p:txBody>
      </p:sp>
      <p:sp>
        <p:nvSpPr>
          <p:cNvPr id="3" name="(x_train, y_train),(x_test, y_test) = mnist.load_data()">
            <a:extLst>
              <a:ext uri="{FF2B5EF4-FFF2-40B4-BE49-F238E27FC236}">
                <a16:creationId xmlns:a16="http://schemas.microsoft.com/office/drawing/2014/main" id="{A2B58678-50D1-3422-5A73-3041E49BC744}"/>
              </a:ext>
            </a:extLst>
          </p:cNvPr>
          <p:cNvSpPr txBox="1"/>
          <p:nvPr/>
        </p:nvSpPr>
        <p:spPr>
          <a:xfrm>
            <a:off x="1505029" y="1589395"/>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 name="(x_train, y_train),(x_test, y_test) = mnist.load_data()">
            <a:extLst>
              <a:ext uri="{FF2B5EF4-FFF2-40B4-BE49-F238E27FC236}">
                <a16:creationId xmlns:a16="http://schemas.microsoft.com/office/drawing/2014/main" id="{297A71B5-1260-FC51-A703-3D057C9DA2B7}"/>
              </a:ext>
            </a:extLst>
          </p:cNvPr>
          <p:cNvSpPr txBox="1"/>
          <p:nvPr/>
        </p:nvSpPr>
        <p:spPr>
          <a:xfrm>
            <a:off x="10418279" y="332095"/>
            <a:ext cx="354744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2次元配列</a:t>
            </a:r>
            <a:endParaRPr dirty="0"/>
          </a:p>
        </p:txBody>
      </p:sp>
      <p:sp>
        <p:nvSpPr>
          <p:cNvPr id="6" name="(x_train, y_train),(x_test, y_test) = mnist.load_data()">
            <a:extLst>
              <a:ext uri="{FF2B5EF4-FFF2-40B4-BE49-F238E27FC236}">
                <a16:creationId xmlns:a16="http://schemas.microsoft.com/office/drawing/2014/main" id="{0207291D-1A73-750A-AE96-2CBE3892C06F}"/>
              </a:ext>
            </a:extLst>
          </p:cNvPr>
          <p:cNvSpPr txBox="1"/>
          <p:nvPr/>
        </p:nvSpPr>
        <p:spPr>
          <a:xfrm>
            <a:off x="1505029" y="2776585"/>
            <a:ext cx="30264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形状は？</a:t>
            </a:r>
            <a:endParaRPr dirty="0"/>
          </a:p>
        </p:txBody>
      </p:sp>
      <p:sp>
        <p:nvSpPr>
          <p:cNvPr id="12" name="(x_train, y_train),(x_test, y_test) = mnist.load_data()">
            <a:extLst>
              <a:ext uri="{FF2B5EF4-FFF2-40B4-BE49-F238E27FC236}">
                <a16:creationId xmlns:a16="http://schemas.microsoft.com/office/drawing/2014/main" id="{21CCF1B9-15E0-554D-77DF-D2EF4AC3A597}"/>
              </a:ext>
            </a:extLst>
          </p:cNvPr>
          <p:cNvSpPr txBox="1"/>
          <p:nvPr/>
        </p:nvSpPr>
        <p:spPr>
          <a:xfrm>
            <a:off x="5010229" y="2776584"/>
            <a:ext cx="364202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x2.shape</a:t>
            </a:r>
            <a:endParaRPr dirty="0"/>
          </a:p>
        </p:txBody>
      </p:sp>
      <p:sp>
        <p:nvSpPr>
          <p:cNvPr id="13" name="テキスト ボックス 12">
            <a:extLst>
              <a:ext uri="{FF2B5EF4-FFF2-40B4-BE49-F238E27FC236}">
                <a16:creationId xmlns:a16="http://schemas.microsoft.com/office/drawing/2014/main" id="{1D8D6B9E-B2C7-7391-13CF-04821DBAAC3B}"/>
              </a:ext>
            </a:extLst>
          </p:cNvPr>
          <p:cNvSpPr txBox="1"/>
          <p:nvPr/>
        </p:nvSpPr>
        <p:spPr>
          <a:xfrm flipH="1">
            <a:off x="9130982" y="2776584"/>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14" name="テキスト ボックス 13">
            <a:extLst>
              <a:ext uri="{FF2B5EF4-FFF2-40B4-BE49-F238E27FC236}">
                <a16:creationId xmlns:a16="http://schemas.microsoft.com/office/drawing/2014/main" id="{287B3E63-4F89-A4DF-74A9-ABA75FA26075}"/>
              </a:ext>
            </a:extLst>
          </p:cNvPr>
          <p:cNvSpPr txBox="1"/>
          <p:nvPr/>
        </p:nvSpPr>
        <p:spPr>
          <a:xfrm>
            <a:off x="13394968" y="2845835"/>
            <a:ext cx="60953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800" dirty="0">
                <a:highlight>
                  <a:srgbClr val="FFFF00"/>
                </a:highlight>
              </a:rPr>
              <a:t>3 × 3 </a:t>
            </a:r>
            <a:r>
              <a:rPr lang="ja-JP" altLang="en-US" sz="4800" dirty="0">
                <a:highlight>
                  <a:srgbClr val="FFFF00"/>
                </a:highlight>
              </a:rPr>
              <a:t>の</a:t>
            </a:r>
            <a:r>
              <a:rPr lang="en-US" altLang="ja-JP" sz="4800" dirty="0">
                <a:highlight>
                  <a:srgbClr val="FFFF00"/>
                </a:highlight>
              </a:rPr>
              <a:t>2</a:t>
            </a:r>
            <a:r>
              <a:rPr lang="ja-JP" altLang="en-US" sz="4800" dirty="0">
                <a:highlight>
                  <a:srgbClr val="FFFF00"/>
                </a:highlight>
              </a:rPr>
              <a:t>次元配列</a:t>
            </a:r>
            <a:endParaRPr kumimoji="0" lang="ja-JP" altLang="en-US"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5" name="(x_train, y_train),(x_test, y_test) = mnist.load_data()">
            <a:extLst>
              <a:ext uri="{FF2B5EF4-FFF2-40B4-BE49-F238E27FC236}">
                <a16:creationId xmlns:a16="http://schemas.microsoft.com/office/drawing/2014/main" id="{FE60AF18-59B7-BB63-894D-17994994EBEA}"/>
              </a:ext>
            </a:extLst>
          </p:cNvPr>
          <p:cNvSpPr txBox="1"/>
          <p:nvPr/>
        </p:nvSpPr>
        <p:spPr>
          <a:xfrm>
            <a:off x="1505029" y="3825591"/>
            <a:ext cx="975267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[4,5,6]の5を取り出すには？</a:t>
            </a:r>
            <a:endParaRPr dirty="0"/>
          </a:p>
        </p:txBody>
      </p:sp>
      <p:sp>
        <p:nvSpPr>
          <p:cNvPr id="20" name="四角形: 角を丸くする 10">
            <a:extLst>
              <a:ext uri="{FF2B5EF4-FFF2-40B4-BE49-F238E27FC236}">
                <a16:creationId xmlns:a16="http://schemas.microsoft.com/office/drawing/2014/main" id="{FA95745B-D6F8-667A-1AC8-5533E2839E10}"/>
              </a:ext>
            </a:extLst>
          </p:cNvPr>
          <p:cNvSpPr/>
          <p:nvPr/>
        </p:nvSpPr>
        <p:spPr>
          <a:xfrm>
            <a:off x="11451771" y="6266712"/>
            <a:ext cx="1502229" cy="1854031"/>
          </a:xfrm>
          <a:prstGeom prst="round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 name="(x_train, y_train),(x_test, y_test) = mnist.load_data()">
            <a:extLst>
              <a:ext uri="{FF2B5EF4-FFF2-40B4-BE49-F238E27FC236}">
                <a16:creationId xmlns:a16="http://schemas.microsoft.com/office/drawing/2014/main" id="{B791C023-3D58-AC70-B27B-083795261428}"/>
              </a:ext>
            </a:extLst>
          </p:cNvPr>
          <p:cNvSpPr txBox="1"/>
          <p:nvPr/>
        </p:nvSpPr>
        <p:spPr>
          <a:xfrm>
            <a:off x="4531499" y="5086412"/>
            <a:ext cx="330218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x2[1][1]</a:t>
            </a:r>
            <a:endParaRPr dirty="0"/>
          </a:p>
        </p:txBody>
      </p:sp>
      <p:sp>
        <p:nvSpPr>
          <p:cNvPr id="7" name="テキスト ボックス 6">
            <a:extLst>
              <a:ext uri="{FF2B5EF4-FFF2-40B4-BE49-F238E27FC236}">
                <a16:creationId xmlns:a16="http://schemas.microsoft.com/office/drawing/2014/main" id="{1DA0DCDC-6BE9-1D19-10F1-C7CB2869031C}"/>
              </a:ext>
            </a:extLst>
          </p:cNvPr>
          <p:cNvSpPr txBox="1"/>
          <p:nvPr/>
        </p:nvSpPr>
        <p:spPr>
          <a:xfrm>
            <a:off x="8412835" y="5123189"/>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5</a:t>
            </a:r>
            <a:endParaRPr lang="ja-JP" altLang="en-US" sz="5700" dirty="0"/>
          </a:p>
        </p:txBody>
      </p:sp>
      <p:sp>
        <p:nvSpPr>
          <p:cNvPr id="8" name="テキスト ボックス 7">
            <a:extLst>
              <a:ext uri="{FF2B5EF4-FFF2-40B4-BE49-F238E27FC236}">
                <a16:creationId xmlns:a16="http://schemas.microsoft.com/office/drawing/2014/main" id="{CAFDD3C9-C609-A3A8-3E75-34E048EA04F5}"/>
              </a:ext>
            </a:extLst>
          </p:cNvPr>
          <p:cNvSpPr txBox="1"/>
          <p:nvPr/>
        </p:nvSpPr>
        <p:spPr>
          <a:xfrm>
            <a:off x="11944819" y="5134177"/>
            <a:ext cx="449781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x2[1]</a:t>
            </a:r>
            <a:r>
              <a:rPr lang="ja-JP" altLang="en-US" sz="4400" dirty="0">
                <a:highlight>
                  <a:srgbClr val="FFFF00"/>
                </a:highlight>
              </a:rPr>
              <a:t>の２つ目</a:t>
            </a:r>
            <a:endParaRPr lang="en-US" altLang="ja-JP" sz="4400" dirty="0">
              <a:highlight>
                <a:srgbClr val="FFFF00"/>
              </a:highlight>
            </a:endParaRPr>
          </a:p>
        </p:txBody>
      </p:sp>
      <p:sp>
        <p:nvSpPr>
          <p:cNvPr id="11" name="(x_train, y_train),(x_test, y_test) = mnist.load_data()">
            <a:extLst>
              <a:ext uri="{FF2B5EF4-FFF2-40B4-BE49-F238E27FC236}">
                <a16:creationId xmlns:a16="http://schemas.microsoft.com/office/drawing/2014/main" id="{5BB160A9-1677-F9D9-244C-919FFF9128E2}"/>
              </a:ext>
            </a:extLst>
          </p:cNvPr>
          <p:cNvSpPr txBox="1"/>
          <p:nvPr/>
        </p:nvSpPr>
        <p:spPr>
          <a:xfrm>
            <a:off x="11108835" y="8466129"/>
            <a:ext cx="2188100" cy="979755"/>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x2[1]</a:t>
            </a:r>
            <a:endParaRPr dirty="0"/>
          </a:p>
        </p:txBody>
      </p:sp>
      <p:cxnSp>
        <p:nvCxnSpPr>
          <p:cNvPr id="17" name="直線コネクタ 16">
            <a:extLst>
              <a:ext uri="{FF2B5EF4-FFF2-40B4-BE49-F238E27FC236}">
                <a16:creationId xmlns:a16="http://schemas.microsoft.com/office/drawing/2014/main" id="{C5D6EDD4-CD66-3241-C6EA-D6A498E7C9DB}"/>
              </a:ext>
            </a:extLst>
          </p:cNvPr>
          <p:cNvCxnSpPr/>
          <p:nvPr/>
        </p:nvCxnSpPr>
        <p:spPr>
          <a:xfrm>
            <a:off x="9339943" y="8332406"/>
            <a:ext cx="583474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9" name="テキスト ボックス 8">
            <a:extLst>
              <a:ext uri="{FF2B5EF4-FFF2-40B4-BE49-F238E27FC236}">
                <a16:creationId xmlns:a16="http://schemas.microsoft.com/office/drawing/2014/main" id="{926D389D-3FFC-BE19-B694-206EE0167569}"/>
              </a:ext>
            </a:extLst>
          </p:cNvPr>
          <p:cNvSpPr txBox="1"/>
          <p:nvPr/>
        </p:nvSpPr>
        <p:spPr>
          <a:xfrm>
            <a:off x="4786940" y="11741884"/>
            <a:ext cx="16334120"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t>x2[1]</a:t>
            </a:r>
            <a:r>
              <a:rPr lang="ja-JP" altLang="en-US" sz="4400" dirty="0"/>
              <a:t>の中身である</a:t>
            </a:r>
            <a:r>
              <a:rPr lang="en-US" altLang="ja-JP" sz="4400" dirty="0"/>
              <a:t>[4,5,6]</a:t>
            </a:r>
            <a:r>
              <a:rPr lang="ja-JP" altLang="en-US" sz="4400" dirty="0"/>
              <a:t>はコンマ区切りで要素が</a:t>
            </a:r>
            <a:r>
              <a:rPr lang="en-US" altLang="ja-JP" sz="4400" dirty="0"/>
              <a:t>3</a:t>
            </a:r>
            <a:r>
              <a:rPr lang="ja-JP" altLang="en-US" sz="4400" dirty="0"/>
              <a:t>つ</a:t>
            </a:r>
            <a:endParaRPr lang="en-US" altLang="ja-JP" sz="4400" dirty="0"/>
          </a:p>
        </p:txBody>
      </p:sp>
      <p:sp>
        <p:nvSpPr>
          <p:cNvPr id="10" name="正方形/長方形 9">
            <a:extLst>
              <a:ext uri="{FF2B5EF4-FFF2-40B4-BE49-F238E27FC236}">
                <a16:creationId xmlns:a16="http://schemas.microsoft.com/office/drawing/2014/main" id="{E78232BC-12F3-61DF-9A2D-84B7218289DD}"/>
              </a:ext>
            </a:extLst>
          </p:cNvPr>
          <p:cNvSpPr/>
          <p:nvPr/>
        </p:nvSpPr>
        <p:spPr>
          <a:xfrm>
            <a:off x="13456361" y="6515968"/>
            <a:ext cx="1283339" cy="1356599"/>
          </a:xfrm>
          <a:prstGeom prst="rect">
            <a:avLst/>
          </a:prstGeom>
          <a:solidFill>
            <a:schemeClr val="accent1">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6" name="正方形/長方形 15">
            <a:extLst>
              <a:ext uri="{FF2B5EF4-FFF2-40B4-BE49-F238E27FC236}">
                <a16:creationId xmlns:a16="http://schemas.microsoft.com/office/drawing/2014/main" id="{55C07474-549F-8333-8D13-21B14C193969}"/>
              </a:ext>
            </a:extLst>
          </p:cNvPr>
          <p:cNvSpPr/>
          <p:nvPr/>
        </p:nvSpPr>
        <p:spPr>
          <a:xfrm>
            <a:off x="11553844" y="6515968"/>
            <a:ext cx="1283339" cy="1356599"/>
          </a:xfrm>
          <a:prstGeom prst="rect">
            <a:avLst/>
          </a:prstGeom>
          <a:solidFill>
            <a:schemeClr val="accent1">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正方形/長方形 17">
            <a:extLst>
              <a:ext uri="{FF2B5EF4-FFF2-40B4-BE49-F238E27FC236}">
                <a16:creationId xmlns:a16="http://schemas.microsoft.com/office/drawing/2014/main" id="{D9D4115D-1B70-3EC9-5FA6-F377FE0D8286}"/>
              </a:ext>
            </a:extLst>
          </p:cNvPr>
          <p:cNvSpPr/>
          <p:nvPr/>
        </p:nvSpPr>
        <p:spPr>
          <a:xfrm>
            <a:off x="9781954" y="6515968"/>
            <a:ext cx="1283339" cy="1356599"/>
          </a:xfrm>
          <a:prstGeom prst="rect">
            <a:avLst/>
          </a:prstGeom>
          <a:solidFill>
            <a:schemeClr val="accent1">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テキスト ボックス 18">
            <a:extLst>
              <a:ext uri="{FF2B5EF4-FFF2-40B4-BE49-F238E27FC236}">
                <a16:creationId xmlns:a16="http://schemas.microsoft.com/office/drawing/2014/main" id="{98B1350C-019D-7564-7A52-78359A9B54C9}"/>
              </a:ext>
            </a:extLst>
          </p:cNvPr>
          <p:cNvSpPr txBox="1"/>
          <p:nvPr/>
        </p:nvSpPr>
        <p:spPr>
          <a:xfrm>
            <a:off x="8813290" y="10002934"/>
            <a:ext cx="2899121"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3600" dirty="0">
                <a:solidFill>
                  <a:schemeClr val="tx1"/>
                </a:solidFill>
              </a:rPr>
              <a:t>x2[1][0]</a:t>
            </a:r>
            <a:endParaRPr lang="ja-JP" altLang="en-US" sz="3600" dirty="0">
              <a:solidFill>
                <a:schemeClr val="tx1"/>
              </a:solidFill>
            </a:endParaRPr>
          </a:p>
        </p:txBody>
      </p:sp>
      <p:sp>
        <p:nvSpPr>
          <p:cNvPr id="21" name="テキスト ボックス 20">
            <a:extLst>
              <a:ext uri="{FF2B5EF4-FFF2-40B4-BE49-F238E27FC236}">
                <a16:creationId xmlns:a16="http://schemas.microsoft.com/office/drawing/2014/main" id="{E1E7FC53-2363-ACDD-657B-30C2C49E5EE3}"/>
              </a:ext>
            </a:extLst>
          </p:cNvPr>
          <p:cNvSpPr txBox="1"/>
          <p:nvPr/>
        </p:nvSpPr>
        <p:spPr>
          <a:xfrm>
            <a:off x="11069274" y="10002934"/>
            <a:ext cx="2899121"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3600" dirty="0">
                <a:solidFill>
                  <a:schemeClr val="tx1"/>
                </a:solidFill>
              </a:rPr>
              <a:t>x2[1][1]</a:t>
            </a:r>
            <a:endParaRPr lang="ja-JP" altLang="en-US" sz="3600" dirty="0">
              <a:solidFill>
                <a:schemeClr val="tx1"/>
              </a:solidFill>
            </a:endParaRPr>
          </a:p>
        </p:txBody>
      </p:sp>
      <p:sp>
        <p:nvSpPr>
          <p:cNvPr id="22" name="テキスト ボックス 21">
            <a:extLst>
              <a:ext uri="{FF2B5EF4-FFF2-40B4-BE49-F238E27FC236}">
                <a16:creationId xmlns:a16="http://schemas.microsoft.com/office/drawing/2014/main" id="{8194A261-59EA-5B8E-89F6-1C0761F3D76F}"/>
              </a:ext>
            </a:extLst>
          </p:cNvPr>
          <p:cNvSpPr txBox="1"/>
          <p:nvPr/>
        </p:nvSpPr>
        <p:spPr>
          <a:xfrm>
            <a:off x="13325257" y="10002934"/>
            <a:ext cx="2899121"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3600" dirty="0">
                <a:solidFill>
                  <a:schemeClr val="tx1"/>
                </a:solidFill>
              </a:rPr>
              <a:t>x2[1][2]</a:t>
            </a:r>
            <a:endParaRPr lang="ja-JP" altLang="en-US" sz="3600" dirty="0">
              <a:solidFill>
                <a:schemeClr val="tx1"/>
              </a:solidFill>
            </a:endParaRPr>
          </a:p>
        </p:txBody>
      </p:sp>
      <p:cxnSp>
        <p:nvCxnSpPr>
          <p:cNvPr id="23" name="直線コネクタ 22">
            <a:extLst>
              <a:ext uri="{FF2B5EF4-FFF2-40B4-BE49-F238E27FC236}">
                <a16:creationId xmlns:a16="http://schemas.microsoft.com/office/drawing/2014/main" id="{04754C19-8CEB-6518-4872-09F5C0BAF6D4}"/>
              </a:ext>
            </a:extLst>
          </p:cNvPr>
          <p:cNvCxnSpPr>
            <a:cxnSpLocks/>
          </p:cNvCxnSpPr>
          <p:nvPr/>
        </p:nvCxnSpPr>
        <p:spPr>
          <a:xfrm>
            <a:off x="9289111" y="9684917"/>
            <a:ext cx="161479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 name="直線コネクタ 25">
            <a:extLst>
              <a:ext uri="{FF2B5EF4-FFF2-40B4-BE49-F238E27FC236}">
                <a16:creationId xmlns:a16="http://schemas.microsoft.com/office/drawing/2014/main" id="{A169500F-C275-0E4B-87C5-B27702B74B0A}"/>
              </a:ext>
            </a:extLst>
          </p:cNvPr>
          <p:cNvCxnSpPr>
            <a:cxnSpLocks/>
          </p:cNvCxnSpPr>
          <p:nvPr/>
        </p:nvCxnSpPr>
        <p:spPr>
          <a:xfrm>
            <a:off x="11328697" y="9684917"/>
            <a:ext cx="161479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 name="直線コネクタ 26">
            <a:extLst>
              <a:ext uri="{FF2B5EF4-FFF2-40B4-BE49-F238E27FC236}">
                <a16:creationId xmlns:a16="http://schemas.microsoft.com/office/drawing/2014/main" id="{175722EE-BF55-AE4B-CFF0-F9BF3A3655C4}"/>
              </a:ext>
            </a:extLst>
          </p:cNvPr>
          <p:cNvCxnSpPr>
            <a:cxnSpLocks/>
          </p:cNvCxnSpPr>
          <p:nvPr/>
        </p:nvCxnSpPr>
        <p:spPr>
          <a:xfrm>
            <a:off x="13368283" y="9684917"/>
            <a:ext cx="161479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408562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x_train, y_train),(x_test, y_test) = mnist.load_data()">
            <a:extLst>
              <a:ext uri="{FF2B5EF4-FFF2-40B4-BE49-F238E27FC236}">
                <a16:creationId xmlns:a16="http://schemas.microsoft.com/office/drawing/2014/main" id="{5D2EC8CC-9636-42AB-89C5-4B086F5EF35F}"/>
              </a:ext>
            </a:extLst>
          </p:cNvPr>
          <p:cNvSpPr txBox="1"/>
          <p:nvPr/>
        </p:nvSpPr>
        <p:spPr>
          <a:xfrm>
            <a:off x="1733629" y="305832"/>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3" name="(x_train, y_train),(x_test, y_test) = mnist.load_data()">
            <a:extLst>
              <a:ext uri="{FF2B5EF4-FFF2-40B4-BE49-F238E27FC236}">
                <a16:creationId xmlns:a16="http://schemas.microsoft.com/office/drawing/2014/main" id="{CFF91885-D799-41AD-8281-1BA605F6C35F}"/>
              </a:ext>
            </a:extLst>
          </p:cNvPr>
          <p:cNvSpPr txBox="1"/>
          <p:nvPr/>
        </p:nvSpPr>
        <p:spPr>
          <a:xfrm>
            <a:off x="1733629" y="1203811"/>
            <a:ext cx="535242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print(x2.shape)</a:t>
            </a:r>
            <a:r>
              <a:rPr lang="ja-JP" altLang="en-US" dirty="0"/>
              <a:t>　</a:t>
            </a:r>
            <a:endParaRPr dirty="0"/>
          </a:p>
        </p:txBody>
      </p:sp>
      <p:sp>
        <p:nvSpPr>
          <p:cNvPr id="20" name="テキスト ボックス 19">
            <a:extLst>
              <a:ext uri="{FF2B5EF4-FFF2-40B4-BE49-F238E27FC236}">
                <a16:creationId xmlns:a16="http://schemas.microsoft.com/office/drawing/2014/main" id="{3045FD89-C649-FCB4-8E07-F85849477E18}"/>
              </a:ext>
            </a:extLst>
          </p:cNvPr>
          <p:cNvSpPr txBox="1"/>
          <p:nvPr/>
        </p:nvSpPr>
        <p:spPr>
          <a:xfrm flipH="1">
            <a:off x="10270819" y="1416689"/>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(3,3)</a:t>
            </a:r>
            <a:endParaRPr lang="ja-JP" altLang="en-US" sz="5700" dirty="0"/>
          </a:p>
        </p:txBody>
      </p:sp>
      <p:sp>
        <p:nvSpPr>
          <p:cNvPr id="27" name="テキスト ボックス 26">
            <a:extLst>
              <a:ext uri="{FF2B5EF4-FFF2-40B4-BE49-F238E27FC236}">
                <a16:creationId xmlns:a16="http://schemas.microsoft.com/office/drawing/2014/main" id="{620F4828-C51D-B606-8EC5-CE84C1CDC03D}"/>
              </a:ext>
            </a:extLst>
          </p:cNvPr>
          <p:cNvSpPr txBox="1"/>
          <p:nvPr/>
        </p:nvSpPr>
        <p:spPr>
          <a:xfrm>
            <a:off x="16024951" y="1453596"/>
            <a:ext cx="609533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3 × 3 </a:t>
            </a:r>
            <a:r>
              <a:rPr lang="ja-JP" altLang="en-US" sz="4400" dirty="0">
                <a:highlight>
                  <a:srgbClr val="FFFF00"/>
                </a:highlight>
              </a:rPr>
              <a:t>の</a:t>
            </a:r>
            <a:r>
              <a:rPr lang="en-US" altLang="ja-JP" sz="4400" dirty="0">
                <a:highlight>
                  <a:srgbClr val="FFFF00"/>
                </a:highlight>
              </a:rPr>
              <a:t>2</a:t>
            </a:r>
            <a:r>
              <a:rPr lang="ja-JP" altLang="en-US" sz="4400" dirty="0">
                <a:highlight>
                  <a:srgbClr val="FFFF00"/>
                </a:highlight>
              </a:rPr>
              <a:t>次元配列</a:t>
            </a:r>
            <a:endParaRPr kumimoji="0" lang="ja-JP" altLang="en-US" sz="44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1" name="テキスト ボックス 10">
            <a:extLst>
              <a:ext uri="{FF2B5EF4-FFF2-40B4-BE49-F238E27FC236}">
                <a16:creationId xmlns:a16="http://schemas.microsoft.com/office/drawing/2014/main" id="{FBC55AE6-B84A-6EFF-8CA9-9A381F1F3BAF}"/>
              </a:ext>
            </a:extLst>
          </p:cNvPr>
          <p:cNvSpPr txBox="1"/>
          <p:nvPr/>
        </p:nvSpPr>
        <p:spPr>
          <a:xfrm>
            <a:off x="8590218" y="4712608"/>
            <a:ext cx="7434733" cy="4154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8800" dirty="0"/>
              <a:t>[[ 1  2  3 ]</a:t>
            </a:r>
          </a:p>
          <a:p>
            <a:pPr algn="l"/>
            <a:r>
              <a:rPr lang="en-US" altLang="ja-JP" sz="8800" dirty="0"/>
              <a:t> [ 4  5  6 ]</a:t>
            </a:r>
          </a:p>
          <a:p>
            <a:pPr algn="l"/>
            <a:r>
              <a:rPr lang="en-US" altLang="ja-JP" sz="8800" dirty="0"/>
              <a:t> [ 7  8  9 ]]</a:t>
            </a:r>
            <a:endParaRPr lang="ja-JP" altLang="en-US" sz="8800" dirty="0"/>
          </a:p>
        </p:txBody>
      </p:sp>
      <p:sp>
        <p:nvSpPr>
          <p:cNvPr id="15" name="テキスト ボックス 14">
            <a:extLst>
              <a:ext uri="{FF2B5EF4-FFF2-40B4-BE49-F238E27FC236}">
                <a16:creationId xmlns:a16="http://schemas.microsoft.com/office/drawing/2014/main" id="{FE273DDC-D341-13BD-20F3-DF115962E6A4}"/>
              </a:ext>
            </a:extLst>
          </p:cNvPr>
          <p:cNvSpPr txBox="1"/>
          <p:nvPr/>
        </p:nvSpPr>
        <p:spPr>
          <a:xfrm>
            <a:off x="12192000" y="11346904"/>
            <a:ext cx="850127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 ]</a:t>
            </a:r>
            <a:r>
              <a:rPr lang="ja-JP" altLang="en-US" sz="4400" dirty="0">
                <a:highlight>
                  <a:srgbClr val="FFFF00"/>
                </a:highlight>
              </a:rPr>
              <a:t>の中に</a:t>
            </a:r>
            <a:r>
              <a:rPr lang="en-US" altLang="ja-JP" sz="4400" dirty="0">
                <a:highlight>
                  <a:srgbClr val="FFFF00"/>
                </a:highlight>
              </a:rPr>
              <a:t>[ ]</a:t>
            </a:r>
            <a:r>
              <a:rPr lang="ja-JP" altLang="en-US" sz="4400" dirty="0">
                <a:highlight>
                  <a:srgbClr val="FFFF00"/>
                </a:highlight>
              </a:rPr>
              <a:t>があるので</a:t>
            </a:r>
            <a:r>
              <a:rPr lang="en-US" altLang="ja-JP" sz="4400" dirty="0">
                <a:highlight>
                  <a:srgbClr val="FFFF00"/>
                </a:highlight>
              </a:rPr>
              <a:t>2</a:t>
            </a:r>
            <a:r>
              <a:rPr lang="ja-JP" altLang="en-US" sz="4400" dirty="0">
                <a:highlight>
                  <a:srgbClr val="FFFF00"/>
                </a:highlight>
              </a:rPr>
              <a:t>次元配列</a:t>
            </a:r>
            <a:endParaRPr lang="en-US" altLang="ja-JP" sz="4400" dirty="0">
              <a:highlight>
                <a:srgbClr val="FFFF00"/>
              </a:highlight>
            </a:endParaRPr>
          </a:p>
        </p:txBody>
      </p:sp>
      <p:sp>
        <p:nvSpPr>
          <p:cNvPr id="9" name="(x_train, y_train),(x_test, y_test) = mnist.load_data()">
            <a:extLst>
              <a:ext uri="{FF2B5EF4-FFF2-40B4-BE49-F238E27FC236}">
                <a16:creationId xmlns:a16="http://schemas.microsoft.com/office/drawing/2014/main" id="{24AD14D8-DF3C-4BB8-BD9F-5B3D15E169E4}"/>
              </a:ext>
            </a:extLst>
          </p:cNvPr>
          <p:cNvSpPr txBox="1"/>
          <p:nvPr/>
        </p:nvSpPr>
        <p:spPr>
          <a:xfrm>
            <a:off x="1733628" y="3081545"/>
            <a:ext cx="6622972"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dirty="0"/>
              <a:t>print(x2)</a:t>
            </a:r>
            <a:r>
              <a:rPr lang="ja-JP" altLang="en-US" dirty="0"/>
              <a:t>　</a:t>
            </a:r>
            <a:endParaRPr dirty="0"/>
          </a:p>
        </p:txBody>
      </p:sp>
    </p:spTree>
    <p:extLst>
      <p:ext uri="{BB962C8B-B14F-4D97-AF65-F5344CB8AC3E}">
        <p14:creationId xmlns:p14="http://schemas.microsoft.com/office/powerpoint/2010/main" val="399306693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x_train, y_train),(x_test, y_test) = mnist.load_data()">
            <a:extLst>
              <a:ext uri="{FF2B5EF4-FFF2-40B4-BE49-F238E27FC236}">
                <a16:creationId xmlns:a16="http://schemas.microsoft.com/office/drawing/2014/main" id="{5D2EC8CC-9636-42AB-89C5-4B086F5EF35F}"/>
              </a:ext>
            </a:extLst>
          </p:cNvPr>
          <p:cNvSpPr txBox="1"/>
          <p:nvPr/>
        </p:nvSpPr>
        <p:spPr>
          <a:xfrm>
            <a:off x="1733629" y="305832"/>
            <a:ext cx="1460335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x2 = </a:t>
            </a:r>
            <a:r>
              <a:rPr lang="en-US" dirty="0" err="1"/>
              <a:t>np.array</a:t>
            </a:r>
            <a:r>
              <a:rPr lang="en-US" dirty="0"/>
              <a:t>([[1,2,3],[4,5,6],[7,8,9]])</a:t>
            </a:r>
            <a:endParaRPr dirty="0"/>
          </a:p>
        </p:txBody>
      </p:sp>
      <p:sp>
        <p:nvSpPr>
          <p:cNvPr id="43" name="(x_train, y_train),(x_test, y_test) = mnist.load_data()">
            <a:extLst>
              <a:ext uri="{FF2B5EF4-FFF2-40B4-BE49-F238E27FC236}">
                <a16:creationId xmlns:a16="http://schemas.microsoft.com/office/drawing/2014/main" id="{CFF91885-D799-41AD-8281-1BA605F6C35F}"/>
              </a:ext>
            </a:extLst>
          </p:cNvPr>
          <p:cNvSpPr txBox="1"/>
          <p:nvPr/>
        </p:nvSpPr>
        <p:spPr>
          <a:xfrm>
            <a:off x="1733629" y="1203811"/>
            <a:ext cx="535242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print(x2.shape)</a:t>
            </a:r>
            <a:r>
              <a:rPr lang="ja-JP" altLang="en-US" dirty="0"/>
              <a:t>　</a:t>
            </a:r>
            <a:endParaRPr dirty="0"/>
          </a:p>
        </p:txBody>
      </p:sp>
      <p:sp>
        <p:nvSpPr>
          <p:cNvPr id="20" name="テキスト ボックス 19">
            <a:extLst>
              <a:ext uri="{FF2B5EF4-FFF2-40B4-BE49-F238E27FC236}">
                <a16:creationId xmlns:a16="http://schemas.microsoft.com/office/drawing/2014/main" id="{3045FD89-C649-FCB4-8E07-F85849477E18}"/>
              </a:ext>
            </a:extLst>
          </p:cNvPr>
          <p:cNvSpPr txBox="1"/>
          <p:nvPr/>
        </p:nvSpPr>
        <p:spPr>
          <a:xfrm flipH="1">
            <a:off x="10270819" y="1416689"/>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a:t>
            </a:r>
            <a:r>
              <a:rPr lang="en-US" altLang="ja-JP" sz="5700" dirty="0">
                <a:solidFill>
                  <a:srgbClr val="FF0000"/>
                </a:solidFill>
              </a:rPr>
              <a:t>3</a:t>
            </a:r>
            <a:r>
              <a:rPr lang="en-US" altLang="ja-JP" sz="5700" dirty="0"/>
              <a:t>,</a:t>
            </a:r>
            <a:r>
              <a:rPr lang="en-US" altLang="ja-JP" sz="5700" dirty="0">
                <a:solidFill>
                  <a:schemeClr val="accent1">
                    <a:lumMod val="75000"/>
                  </a:schemeClr>
                </a:solidFill>
              </a:rPr>
              <a:t>3</a:t>
            </a:r>
            <a:r>
              <a:rPr lang="en-US" altLang="ja-JP" sz="5700" dirty="0"/>
              <a:t>)</a:t>
            </a:r>
            <a:endParaRPr lang="ja-JP" altLang="en-US" sz="5700" dirty="0"/>
          </a:p>
        </p:txBody>
      </p:sp>
      <p:sp>
        <p:nvSpPr>
          <p:cNvPr id="27" name="テキスト ボックス 26">
            <a:extLst>
              <a:ext uri="{FF2B5EF4-FFF2-40B4-BE49-F238E27FC236}">
                <a16:creationId xmlns:a16="http://schemas.microsoft.com/office/drawing/2014/main" id="{620F4828-C51D-B606-8EC5-CE84C1CDC03D}"/>
              </a:ext>
            </a:extLst>
          </p:cNvPr>
          <p:cNvSpPr txBox="1"/>
          <p:nvPr/>
        </p:nvSpPr>
        <p:spPr>
          <a:xfrm>
            <a:off x="16024951" y="1453596"/>
            <a:ext cx="609533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3 × 3 </a:t>
            </a:r>
            <a:r>
              <a:rPr lang="ja-JP" altLang="en-US" sz="4400" dirty="0">
                <a:highlight>
                  <a:srgbClr val="FFFF00"/>
                </a:highlight>
              </a:rPr>
              <a:t>の</a:t>
            </a:r>
            <a:r>
              <a:rPr lang="en-US" altLang="ja-JP" sz="4400" dirty="0">
                <a:highlight>
                  <a:srgbClr val="FFFF00"/>
                </a:highlight>
              </a:rPr>
              <a:t>2</a:t>
            </a:r>
            <a:r>
              <a:rPr lang="ja-JP" altLang="en-US" sz="4400" dirty="0">
                <a:highlight>
                  <a:srgbClr val="FFFF00"/>
                </a:highlight>
              </a:rPr>
              <a:t>次元配列</a:t>
            </a:r>
            <a:endParaRPr kumimoji="0" lang="ja-JP" altLang="en-US" sz="44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11" name="テキスト ボックス 10">
            <a:extLst>
              <a:ext uri="{FF2B5EF4-FFF2-40B4-BE49-F238E27FC236}">
                <a16:creationId xmlns:a16="http://schemas.microsoft.com/office/drawing/2014/main" id="{FBC55AE6-B84A-6EFF-8CA9-9A381F1F3BAF}"/>
              </a:ext>
            </a:extLst>
          </p:cNvPr>
          <p:cNvSpPr txBox="1"/>
          <p:nvPr/>
        </p:nvSpPr>
        <p:spPr>
          <a:xfrm>
            <a:off x="8590218" y="4712608"/>
            <a:ext cx="7434733" cy="4154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8800" dirty="0"/>
              <a:t>[[ 1  2  3 ]</a:t>
            </a:r>
          </a:p>
          <a:p>
            <a:pPr algn="l"/>
            <a:r>
              <a:rPr lang="en-US" altLang="ja-JP" sz="8800" dirty="0"/>
              <a:t> [ 4  5  6 ]</a:t>
            </a:r>
          </a:p>
          <a:p>
            <a:pPr algn="l"/>
            <a:r>
              <a:rPr lang="en-US" altLang="ja-JP" sz="8800" dirty="0"/>
              <a:t> [ 7  8  9 ]]</a:t>
            </a:r>
            <a:endParaRPr lang="ja-JP" altLang="en-US" sz="8800" dirty="0"/>
          </a:p>
        </p:txBody>
      </p:sp>
      <p:sp>
        <p:nvSpPr>
          <p:cNvPr id="15" name="テキスト ボックス 14">
            <a:extLst>
              <a:ext uri="{FF2B5EF4-FFF2-40B4-BE49-F238E27FC236}">
                <a16:creationId xmlns:a16="http://schemas.microsoft.com/office/drawing/2014/main" id="{FE273DDC-D341-13BD-20F3-DF115962E6A4}"/>
              </a:ext>
            </a:extLst>
          </p:cNvPr>
          <p:cNvSpPr txBox="1"/>
          <p:nvPr/>
        </p:nvSpPr>
        <p:spPr>
          <a:xfrm>
            <a:off x="12192000" y="11346904"/>
            <a:ext cx="850127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 ]</a:t>
            </a:r>
            <a:r>
              <a:rPr lang="ja-JP" altLang="en-US" sz="4400" dirty="0">
                <a:highlight>
                  <a:srgbClr val="FFFF00"/>
                </a:highlight>
              </a:rPr>
              <a:t>の中に</a:t>
            </a:r>
            <a:r>
              <a:rPr lang="en-US" altLang="ja-JP" sz="4400" dirty="0">
                <a:highlight>
                  <a:srgbClr val="FFFF00"/>
                </a:highlight>
              </a:rPr>
              <a:t>[ ]</a:t>
            </a:r>
            <a:r>
              <a:rPr lang="ja-JP" altLang="en-US" sz="4400" dirty="0">
                <a:highlight>
                  <a:srgbClr val="FFFF00"/>
                </a:highlight>
              </a:rPr>
              <a:t>があるので</a:t>
            </a:r>
            <a:r>
              <a:rPr lang="en-US" altLang="ja-JP" sz="4400" dirty="0">
                <a:highlight>
                  <a:srgbClr val="FFFF00"/>
                </a:highlight>
              </a:rPr>
              <a:t>2</a:t>
            </a:r>
            <a:r>
              <a:rPr lang="ja-JP" altLang="en-US" sz="4400" dirty="0">
                <a:highlight>
                  <a:srgbClr val="FFFF00"/>
                </a:highlight>
              </a:rPr>
              <a:t>次元配列</a:t>
            </a:r>
            <a:endParaRPr lang="en-US" altLang="ja-JP" sz="4400" dirty="0">
              <a:highlight>
                <a:srgbClr val="FFFF00"/>
              </a:highlight>
            </a:endParaRPr>
          </a:p>
        </p:txBody>
      </p:sp>
      <p:sp>
        <p:nvSpPr>
          <p:cNvPr id="9" name="(x_train, y_train),(x_test, y_test) = mnist.load_data()">
            <a:extLst>
              <a:ext uri="{FF2B5EF4-FFF2-40B4-BE49-F238E27FC236}">
                <a16:creationId xmlns:a16="http://schemas.microsoft.com/office/drawing/2014/main" id="{24AD14D8-DF3C-4BB8-BD9F-5B3D15E169E4}"/>
              </a:ext>
            </a:extLst>
          </p:cNvPr>
          <p:cNvSpPr txBox="1"/>
          <p:nvPr/>
        </p:nvSpPr>
        <p:spPr>
          <a:xfrm>
            <a:off x="1733628" y="3081545"/>
            <a:ext cx="6622972"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dirty="0"/>
              <a:t>print(x2)</a:t>
            </a:r>
            <a:r>
              <a:rPr lang="ja-JP" altLang="en-US" dirty="0"/>
              <a:t>　</a:t>
            </a:r>
            <a:endParaRPr dirty="0"/>
          </a:p>
        </p:txBody>
      </p:sp>
      <p:sp>
        <p:nvSpPr>
          <p:cNvPr id="2" name="下矢印 1">
            <a:extLst>
              <a:ext uri="{FF2B5EF4-FFF2-40B4-BE49-F238E27FC236}">
                <a16:creationId xmlns:a16="http://schemas.microsoft.com/office/drawing/2014/main" id="{90908A02-FF8A-D80F-5E66-563238722E03}"/>
              </a:ext>
            </a:extLst>
          </p:cNvPr>
          <p:cNvSpPr/>
          <p:nvPr/>
        </p:nvSpPr>
        <p:spPr>
          <a:xfrm>
            <a:off x="7772400" y="4953000"/>
            <a:ext cx="584200" cy="3914592"/>
          </a:xfrm>
          <a:prstGeom prst="down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右矢印 2">
            <a:extLst>
              <a:ext uri="{FF2B5EF4-FFF2-40B4-BE49-F238E27FC236}">
                <a16:creationId xmlns:a16="http://schemas.microsoft.com/office/drawing/2014/main" id="{3244D4FC-5456-507F-2AC2-59B024A043CB}"/>
              </a:ext>
            </a:extLst>
          </p:cNvPr>
          <p:cNvSpPr/>
          <p:nvPr/>
        </p:nvSpPr>
        <p:spPr>
          <a:xfrm>
            <a:off x="9286209" y="3764898"/>
            <a:ext cx="4982133" cy="651308"/>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 name="テキスト ボックス 3">
            <a:extLst>
              <a:ext uri="{FF2B5EF4-FFF2-40B4-BE49-F238E27FC236}">
                <a16:creationId xmlns:a16="http://schemas.microsoft.com/office/drawing/2014/main" id="{9F642EDF-5550-CD13-99E2-83420965DAE1}"/>
              </a:ext>
            </a:extLst>
          </p:cNvPr>
          <p:cNvSpPr txBox="1"/>
          <p:nvPr/>
        </p:nvSpPr>
        <p:spPr>
          <a:xfrm>
            <a:off x="6451600" y="6163750"/>
            <a:ext cx="119377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54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3</a:t>
            </a:r>
            <a:r>
              <a:rPr kumimoji="0" lang="ja-JP" altLang="en-US" sz="54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行</a:t>
            </a:r>
          </a:p>
        </p:txBody>
      </p:sp>
      <p:sp>
        <p:nvSpPr>
          <p:cNvPr id="5" name="テキスト ボックス 4">
            <a:extLst>
              <a:ext uri="{FF2B5EF4-FFF2-40B4-BE49-F238E27FC236}">
                <a16:creationId xmlns:a16="http://schemas.microsoft.com/office/drawing/2014/main" id="{24AE0FCB-E4CC-B4A2-1777-8EF047E60252}"/>
              </a:ext>
            </a:extLst>
          </p:cNvPr>
          <p:cNvSpPr txBox="1"/>
          <p:nvPr/>
        </p:nvSpPr>
        <p:spPr>
          <a:xfrm>
            <a:off x="10998229" y="2945161"/>
            <a:ext cx="154211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5400" b="0" i="0" u="none" strike="noStrike" cap="none" spc="0" normalizeH="0" baseline="0">
                <a:ln>
                  <a:noFill/>
                </a:ln>
                <a:solidFill>
                  <a:schemeClr val="accent1">
                    <a:lumMod val="75000"/>
                  </a:schemeClr>
                </a:solidFill>
                <a:effectLst/>
                <a:uFillTx/>
                <a:latin typeface="ヒラギノ角ゴ ProN W6"/>
                <a:ea typeface="ヒラギノ角ゴ ProN W6"/>
                <a:cs typeface="ヒラギノ角ゴ ProN W6"/>
                <a:sym typeface="ヒラギノ角ゴ ProN W6"/>
              </a:rPr>
              <a:t>3</a:t>
            </a:r>
            <a:r>
              <a:rPr kumimoji="0" lang="ja-JP" altLang="en-US" sz="5400" b="0" i="0" u="none" strike="noStrike" cap="none" spc="0" normalizeH="0" baseline="0">
                <a:ln>
                  <a:noFill/>
                </a:ln>
                <a:solidFill>
                  <a:schemeClr val="accent1">
                    <a:lumMod val="75000"/>
                  </a:schemeClr>
                </a:solidFill>
                <a:effectLst/>
                <a:uFillTx/>
                <a:latin typeface="ヒラギノ角ゴ ProN W6"/>
                <a:ea typeface="ヒラギノ角ゴ ProN W6"/>
                <a:cs typeface="ヒラギノ角ゴ ProN W6"/>
                <a:sym typeface="ヒラギノ角ゴ ProN W6"/>
              </a:rPr>
              <a:t>列</a:t>
            </a:r>
          </a:p>
        </p:txBody>
      </p:sp>
    </p:spTree>
    <p:extLst>
      <p:ext uri="{BB962C8B-B14F-4D97-AF65-F5344CB8AC3E}">
        <p14:creationId xmlns:p14="http://schemas.microsoft.com/office/powerpoint/2010/main" val="110141803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深層学習(教師あり機械学習)の復習"/>
          <p:cNvSpPr txBox="1"/>
          <p:nvPr/>
        </p:nvSpPr>
        <p:spPr>
          <a:xfrm>
            <a:off x="6340754" y="649647"/>
            <a:ext cx="1170249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深層学習(教師あり機械学習)の復習</a:t>
            </a:r>
          </a:p>
        </p:txBody>
      </p:sp>
      <p:sp>
        <p:nvSpPr>
          <p:cNvPr id="148" name="データを用意する"/>
          <p:cNvSpPr txBox="1"/>
          <p:nvPr/>
        </p:nvSpPr>
        <p:spPr>
          <a:xfrm>
            <a:off x="1508864" y="3388212"/>
            <a:ext cx="60071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データを用意する</a:t>
            </a:r>
          </a:p>
        </p:txBody>
      </p:sp>
      <p:sp>
        <p:nvSpPr>
          <p:cNvPr id="149" name="学習させる"/>
          <p:cNvSpPr txBox="1"/>
          <p:nvPr/>
        </p:nvSpPr>
        <p:spPr>
          <a:xfrm>
            <a:off x="10561815" y="3388212"/>
            <a:ext cx="3775203"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学習させる</a:t>
            </a:r>
          </a:p>
        </p:txBody>
      </p:sp>
      <p:pic>
        <p:nvPicPr>
          <p:cNvPr id="150"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522048" y="9868767"/>
            <a:ext cx="5699539" cy="3477414"/>
          </a:xfrm>
          <a:prstGeom prst="rect">
            <a:avLst/>
          </a:prstGeom>
          <a:ln w="12700">
            <a:miter lim="400000"/>
          </a:ln>
        </p:spPr>
      </p:pic>
      <p:sp>
        <p:nvSpPr>
          <p:cNvPr id="151" name="ニューラルネットワーク"/>
          <p:cNvSpPr txBox="1"/>
          <p:nvPr/>
        </p:nvSpPr>
        <p:spPr>
          <a:xfrm>
            <a:off x="9686902" y="9062564"/>
            <a:ext cx="5369815"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ニューラルネットワーク</a:t>
            </a:r>
          </a:p>
        </p:txBody>
      </p:sp>
      <p:pic>
        <p:nvPicPr>
          <p:cNvPr id="152" name="スクリーンショット 2021-02-16 9.04.12.png" descr="スクリーンショット 2021-02-16 9.04.12.png"/>
          <p:cNvPicPr>
            <a:picLocks noChangeAspect="1"/>
          </p:cNvPicPr>
          <p:nvPr/>
        </p:nvPicPr>
        <p:blipFill>
          <a:blip r:embed="rId3">
            <a:alphaModFix amt="33151"/>
          </a:blip>
          <a:stretch>
            <a:fillRect/>
          </a:stretch>
        </p:blipFill>
        <p:spPr>
          <a:xfrm>
            <a:off x="10166188" y="5863943"/>
            <a:ext cx="3535173" cy="2709198"/>
          </a:xfrm>
          <a:prstGeom prst="rect">
            <a:avLst/>
          </a:prstGeom>
          <a:ln w="25400">
            <a:solidFill>
              <a:srgbClr val="000000"/>
            </a:solidFill>
            <a:miter lim="400000"/>
          </a:ln>
        </p:spPr>
      </p:pic>
      <p:sp>
        <p:nvSpPr>
          <p:cNvPr id="153" name="ロジスティック回帰分析"/>
          <p:cNvSpPr txBox="1"/>
          <p:nvPr/>
        </p:nvSpPr>
        <p:spPr>
          <a:xfrm>
            <a:off x="9487788" y="4983105"/>
            <a:ext cx="5408423"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ロジスティック回帰分析</a:t>
            </a:r>
          </a:p>
        </p:txBody>
      </p:sp>
      <p:sp>
        <p:nvSpPr>
          <p:cNvPr id="154" name="四角形"/>
          <p:cNvSpPr/>
          <p:nvPr/>
        </p:nvSpPr>
        <p:spPr>
          <a:xfrm>
            <a:off x="1512281" y="6975109"/>
            <a:ext cx="2944750" cy="3564051"/>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5" name="四角形"/>
          <p:cNvSpPr/>
          <p:nvPr/>
        </p:nvSpPr>
        <p:spPr>
          <a:xfrm>
            <a:off x="5274947" y="7055607"/>
            <a:ext cx="1907263" cy="340305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6" name="x(特徴量データ)"/>
          <p:cNvSpPr txBox="1"/>
          <p:nvPr/>
        </p:nvSpPr>
        <p:spPr>
          <a:xfrm>
            <a:off x="1512281" y="6134802"/>
            <a:ext cx="29447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x(特徴量データ)</a:t>
            </a:r>
          </a:p>
        </p:txBody>
      </p:sp>
      <p:sp>
        <p:nvSpPr>
          <p:cNvPr id="157" name="y(正解データ)"/>
          <p:cNvSpPr txBox="1"/>
          <p:nvPr/>
        </p:nvSpPr>
        <p:spPr>
          <a:xfrm>
            <a:off x="4944608" y="6134802"/>
            <a:ext cx="256794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y(正解データ)</a:t>
            </a:r>
          </a:p>
        </p:txBody>
      </p:sp>
      <p:sp>
        <p:nvSpPr>
          <p:cNvPr id="158" name="x"/>
          <p:cNvSpPr txBox="1"/>
          <p:nvPr/>
        </p:nvSpPr>
        <p:spPr>
          <a:xfrm>
            <a:off x="2809967" y="8174299"/>
            <a:ext cx="34937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a:t>
            </a:r>
          </a:p>
        </p:txBody>
      </p:sp>
      <p:sp>
        <p:nvSpPr>
          <p:cNvPr id="159" name="y"/>
          <p:cNvSpPr txBox="1"/>
          <p:nvPr/>
        </p:nvSpPr>
        <p:spPr>
          <a:xfrm>
            <a:off x="6051794" y="8174299"/>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6EC204F-F67B-5D77-C564-7C52E4C5635D}"/>
              </a:ext>
            </a:extLst>
          </p:cNvPr>
          <p:cNvSpPr txBox="1"/>
          <p:nvPr/>
        </p:nvSpPr>
        <p:spPr>
          <a:xfrm>
            <a:off x="1762538" y="365504"/>
            <a:ext cx="1021174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形状が</a:t>
            </a: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(2,3,2)</a:t>
            </a: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の場合は？</a:t>
            </a:r>
          </a:p>
        </p:txBody>
      </p:sp>
      <p:pic>
        <p:nvPicPr>
          <p:cNvPr id="23" name="図 22" descr="テキスト&#10;&#10;中程度の精度で自動的に生成された説明">
            <a:extLst>
              <a:ext uri="{FF2B5EF4-FFF2-40B4-BE49-F238E27FC236}">
                <a16:creationId xmlns:a16="http://schemas.microsoft.com/office/drawing/2014/main" id="{E8974576-E291-DD89-3BAC-1A51A723D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539" y="2089195"/>
            <a:ext cx="13562805" cy="3473853"/>
          </a:xfrm>
          <a:prstGeom prst="rect">
            <a:avLst/>
          </a:prstGeom>
        </p:spPr>
      </p:pic>
      <p:sp>
        <p:nvSpPr>
          <p:cNvPr id="24" name="テキスト ボックス 23">
            <a:extLst>
              <a:ext uri="{FF2B5EF4-FFF2-40B4-BE49-F238E27FC236}">
                <a16:creationId xmlns:a16="http://schemas.microsoft.com/office/drawing/2014/main" id="{BA76C276-0C72-236C-C0CA-0451BD893D48}"/>
              </a:ext>
            </a:extLst>
          </p:cNvPr>
          <p:cNvSpPr txBox="1"/>
          <p:nvPr/>
        </p:nvSpPr>
        <p:spPr>
          <a:xfrm>
            <a:off x="14252941" y="1551858"/>
            <a:ext cx="9679210" cy="1456809"/>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rPr>
              <a:t>np.arange(num)</a:t>
            </a:r>
          </a:p>
          <a:p>
            <a:pPr marL="0" marR="0" indent="0" algn="l" defTabSz="825500" rtl="0" fontAlgn="auto" latinLnBrk="0" hangingPunct="0">
              <a:lnSpc>
                <a:spcPct val="100000"/>
              </a:lnSpc>
              <a:spcBef>
                <a:spcPts val="0"/>
              </a:spcBef>
              <a:spcAft>
                <a:spcPts val="0"/>
              </a:spcAft>
              <a:buClrTx/>
              <a:buSzTx/>
              <a:buFontTx/>
              <a:buNone/>
              <a:tabLst/>
            </a:pP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0</a:t>
            </a:r>
            <a:r>
              <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から</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num</a:t>
            </a:r>
            <a:r>
              <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未満の</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1</a:t>
            </a:r>
            <a:r>
              <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次元配列を作成</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連番</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25" name="図 24" descr="テーブル&#10;&#10;中程度の精度で自動的に生成された説明">
            <a:extLst>
              <a:ext uri="{FF2B5EF4-FFF2-40B4-BE49-F238E27FC236}">
                <a16:creationId xmlns:a16="http://schemas.microsoft.com/office/drawing/2014/main" id="{D1887B7B-6210-026B-2666-C2BCFC436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539" y="6260817"/>
            <a:ext cx="9063957" cy="7031680"/>
          </a:xfrm>
          <a:prstGeom prst="rect">
            <a:avLst/>
          </a:prstGeom>
        </p:spPr>
      </p:pic>
      <p:sp>
        <p:nvSpPr>
          <p:cNvPr id="27" name="テキスト ボックス 26">
            <a:extLst>
              <a:ext uri="{FF2B5EF4-FFF2-40B4-BE49-F238E27FC236}">
                <a16:creationId xmlns:a16="http://schemas.microsoft.com/office/drawing/2014/main" id="{0D03FBE5-5493-8726-529B-56BCDCE09C17}"/>
              </a:ext>
            </a:extLst>
          </p:cNvPr>
          <p:cNvSpPr txBox="1"/>
          <p:nvPr/>
        </p:nvSpPr>
        <p:spPr>
          <a:xfrm>
            <a:off x="14252941" y="7179318"/>
            <a:ext cx="9679210" cy="1456809"/>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dirty="0" err="1">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rPr>
              <a:t>np</a:t>
            </a:r>
            <a:r>
              <a:rPr kumimoji="0" lang="ja-JP" altLang="en-US" sz="4800" b="0" i="0" u="none" strike="noStrike" cap="none" spc="0" normalizeH="0" baseline="0" dirty="0" err="1">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rPr>
              <a:t>配列</a:t>
            </a:r>
            <a:r>
              <a:rPr kumimoji="0" lang="en-US" altLang="ja-JP" sz="4800" b="0" i="0" u="none" strike="noStrike" cap="none" spc="0" normalizeH="0" baseline="0" dirty="0" err="1">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rPr>
              <a:t>.reshape(</a:t>
            </a:r>
            <a:r>
              <a:rPr kumimoji="0" lang="ja-JP" altLang="en-US" sz="4800" b="0" i="0" u="none" strike="noStrike" cap="none" spc="0" normalizeH="0" baseline="0" dirty="0" err="1">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rPr>
              <a:t>指定する形状</a:t>
            </a:r>
            <a:r>
              <a:rPr kumimoji="0" lang="en-US" altLang="ja-JP" sz="4800" b="0" i="0" u="none" strike="noStrike" cap="none" spc="0" normalizeH="0" baseline="0" dirty="0" err="1">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rPr>
              <a:t>)</a:t>
            </a:r>
          </a:p>
          <a:p>
            <a:pPr marL="0" marR="0" indent="0" algn="l" defTabSz="825500" rtl="0" fontAlgn="auto" latinLnBrk="0" hangingPunct="0">
              <a:lnSpc>
                <a:spcPct val="100000"/>
              </a:lnSpc>
              <a:spcBef>
                <a:spcPts val="0"/>
              </a:spcBef>
              <a:spcAft>
                <a:spcPts val="0"/>
              </a:spcAft>
              <a:buClrTx/>
              <a:buSzTx/>
              <a:buFontTx/>
              <a:buNone/>
              <a:tabLst/>
            </a:pPr>
            <a:r>
              <a:rPr kumimoji="0" lang="en-US" altLang="ja-JP" sz="4000" b="0" i="0" u="none" strike="noStrike" cap="none" spc="0" normalizeH="0" baseline="0" dirty="0" err="1">
                <a:ln>
                  <a:noFill/>
                </a:ln>
                <a:solidFill>
                  <a:srgbClr val="000000"/>
                </a:solidFill>
                <a:effectLst/>
                <a:uFillTx/>
                <a:latin typeface="ヒラギノ角ゴ ProN W6"/>
                <a:ea typeface="ヒラギノ角ゴ ProN W6"/>
                <a:cs typeface="ヒラギノ角ゴ ProN W6"/>
                <a:sym typeface="ヒラギノ角ゴ ProN W6"/>
              </a:rPr>
              <a:t>np</a:t>
            </a:r>
            <a:r>
              <a:rPr kumimoji="0" lang="ja-JP" altLang="en-US" sz="4000" b="0" i="0" u="none" strike="noStrike" cap="none" spc="0" normalizeH="0" baseline="0" dirty="0" err="1">
                <a:ln>
                  <a:noFill/>
                </a:ln>
                <a:solidFill>
                  <a:srgbClr val="000000"/>
                </a:solidFill>
                <a:effectLst/>
                <a:uFillTx/>
                <a:latin typeface="ヒラギノ角ゴ ProN W6"/>
                <a:ea typeface="ヒラギノ角ゴ ProN W6"/>
                <a:cs typeface="ヒラギノ角ゴ ProN W6"/>
                <a:sym typeface="ヒラギノ角ゴ ProN W6"/>
              </a:rPr>
              <a:t>配列</a:t>
            </a:r>
            <a:r>
              <a:rPr lang="ja-JP" altLang="en-US" sz="4000" dirty="0" err="1"/>
              <a:t>を指定する形状に変換</a:t>
            </a:r>
            <a:endPar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524676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10;&#10;中程度の精度で自動的に生成された説明">
            <a:extLst>
              <a:ext uri="{FF2B5EF4-FFF2-40B4-BE49-F238E27FC236}">
                <a16:creationId xmlns:a16="http://schemas.microsoft.com/office/drawing/2014/main" id="{C51EB999-F278-53FA-7566-F4CAC256DBFC}"/>
              </a:ext>
            </a:extLst>
          </p:cNvPr>
          <p:cNvPicPr>
            <a:picLocks noChangeAspect="1"/>
          </p:cNvPicPr>
          <p:nvPr/>
        </p:nvPicPr>
        <p:blipFill rotWithShape="1">
          <a:blip r:embed="rId2">
            <a:extLst>
              <a:ext uri="{28A0092B-C50C-407E-A947-70E740481C1C}">
                <a14:useLocalDpi xmlns:a14="http://schemas.microsoft.com/office/drawing/2010/main" val="0"/>
              </a:ext>
            </a:extLst>
          </a:blip>
          <a:srcRect t="11354" r="39142"/>
          <a:stretch/>
        </p:blipFill>
        <p:spPr>
          <a:xfrm>
            <a:off x="518955" y="746815"/>
            <a:ext cx="7930101" cy="8961234"/>
          </a:xfrm>
          <a:prstGeom prst="rect">
            <a:avLst/>
          </a:prstGeom>
        </p:spPr>
      </p:pic>
      <p:pic>
        <p:nvPicPr>
          <p:cNvPr id="11" name="図 10" descr="ダイアグラム&#10;&#10;自動的に生成された説明">
            <a:extLst>
              <a:ext uri="{FF2B5EF4-FFF2-40B4-BE49-F238E27FC236}">
                <a16:creationId xmlns:a16="http://schemas.microsoft.com/office/drawing/2014/main" id="{BAAACD0D-DAB5-AAF4-8EC6-DC0E241491E1}"/>
              </a:ext>
            </a:extLst>
          </p:cNvPr>
          <p:cNvPicPr>
            <a:picLocks noChangeAspect="1"/>
          </p:cNvPicPr>
          <p:nvPr/>
        </p:nvPicPr>
        <p:blipFill rotWithShape="1">
          <a:blip r:embed="rId3">
            <a:extLst>
              <a:ext uri="{28A0092B-C50C-407E-A947-70E740481C1C}">
                <a14:useLocalDpi xmlns:a14="http://schemas.microsoft.com/office/drawing/2010/main" val="0"/>
              </a:ext>
            </a:extLst>
          </a:blip>
          <a:srcRect b="70111"/>
          <a:stretch/>
        </p:blipFill>
        <p:spPr>
          <a:xfrm>
            <a:off x="8705088" y="746815"/>
            <a:ext cx="15159957" cy="1850081"/>
          </a:xfrm>
          <a:prstGeom prst="rect">
            <a:avLst/>
          </a:prstGeom>
        </p:spPr>
      </p:pic>
    </p:spTree>
    <p:extLst>
      <p:ext uri="{BB962C8B-B14F-4D97-AF65-F5344CB8AC3E}">
        <p14:creationId xmlns:p14="http://schemas.microsoft.com/office/powerpoint/2010/main" val="221454093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10;&#10;中程度の精度で自動的に生成された説明">
            <a:extLst>
              <a:ext uri="{FF2B5EF4-FFF2-40B4-BE49-F238E27FC236}">
                <a16:creationId xmlns:a16="http://schemas.microsoft.com/office/drawing/2014/main" id="{C51EB999-F278-53FA-7566-F4CAC256DBFC}"/>
              </a:ext>
            </a:extLst>
          </p:cNvPr>
          <p:cNvPicPr>
            <a:picLocks noChangeAspect="1"/>
          </p:cNvPicPr>
          <p:nvPr/>
        </p:nvPicPr>
        <p:blipFill rotWithShape="1">
          <a:blip r:embed="rId2">
            <a:extLst>
              <a:ext uri="{28A0092B-C50C-407E-A947-70E740481C1C}">
                <a14:useLocalDpi xmlns:a14="http://schemas.microsoft.com/office/drawing/2010/main" val="0"/>
              </a:ext>
            </a:extLst>
          </a:blip>
          <a:srcRect t="11354" r="39142"/>
          <a:stretch/>
        </p:blipFill>
        <p:spPr>
          <a:xfrm>
            <a:off x="518955" y="746815"/>
            <a:ext cx="7930101" cy="8961234"/>
          </a:xfrm>
          <a:prstGeom prst="rect">
            <a:avLst/>
          </a:prstGeom>
        </p:spPr>
      </p:pic>
      <p:pic>
        <p:nvPicPr>
          <p:cNvPr id="11" name="図 10" descr="ダイアグラム&#10;&#10;自動的に生成された説明">
            <a:extLst>
              <a:ext uri="{FF2B5EF4-FFF2-40B4-BE49-F238E27FC236}">
                <a16:creationId xmlns:a16="http://schemas.microsoft.com/office/drawing/2014/main" id="{BAAACD0D-DAB5-AAF4-8EC6-DC0E241491E1}"/>
              </a:ext>
            </a:extLst>
          </p:cNvPr>
          <p:cNvPicPr>
            <a:picLocks noChangeAspect="1"/>
          </p:cNvPicPr>
          <p:nvPr/>
        </p:nvPicPr>
        <p:blipFill rotWithShape="1">
          <a:blip r:embed="rId3">
            <a:extLst>
              <a:ext uri="{28A0092B-C50C-407E-A947-70E740481C1C}">
                <a14:useLocalDpi xmlns:a14="http://schemas.microsoft.com/office/drawing/2010/main" val="0"/>
              </a:ext>
            </a:extLst>
          </a:blip>
          <a:srcRect b="70111"/>
          <a:stretch/>
        </p:blipFill>
        <p:spPr>
          <a:xfrm>
            <a:off x="8705088" y="746815"/>
            <a:ext cx="15159957" cy="1850081"/>
          </a:xfrm>
          <a:prstGeom prst="rect">
            <a:avLst/>
          </a:prstGeom>
        </p:spPr>
      </p:pic>
      <p:sp>
        <p:nvSpPr>
          <p:cNvPr id="12" name="正方形/長方形 11">
            <a:extLst>
              <a:ext uri="{FF2B5EF4-FFF2-40B4-BE49-F238E27FC236}">
                <a16:creationId xmlns:a16="http://schemas.microsoft.com/office/drawing/2014/main" id="{4F561C34-E1BA-C9CF-EE88-06BEF71F4F82}"/>
              </a:ext>
            </a:extLst>
          </p:cNvPr>
          <p:cNvSpPr/>
          <p:nvPr/>
        </p:nvSpPr>
        <p:spPr>
          <a:xfrm>
            <a:off x="3291840" y="3840480"/>
            <a:ext cx="3694176" cy="2414016"/>
          </a:xfrm>
          <a:prstGeom prst="rect">
            <a:avLst/>
          </a:prstGeom>
          <a:solidFill>
            <a:srgbClr val="00A2FF">
              <a:alpha val="64314"/>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3" name="正方形/長方形 12">
            <a:extLst>
              <a:ext uri="{FF2B5EF4-FFF2-40B4-BE49-F238E27FC236}">
                <a16:creationId xmlns:a16="http://schemas.microsoft.com/office/drawing/2014/main" id="{8D0351A8-DC69-F6F5-1226-CA6C6F6C6F76}"/>
              </a:ext>
            </a:extLst>
          </p:cNvPr>
          <p:cNvSpPr/>
          <p:nvPr/>
        </p:nvSpPr>
        <p:spPr>
          <a:xfrm>
            <a:off x="3291840" y="6858000"/>
            <a:ext cx="3694176" cy="2414016"/>
          </a:xfrm>
          <a:prstGeom prst="rect">
            <a:avLst/>
          </a:prstGeom>
          <a:solidFill>
            <a:srgbClr val="00A2FF">
              <a:alpha val="64314"/>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E0C8C03B-99DA-4F67-BBDB-C1994852F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4" y="3715536"/>
            <a:ext cx="6357112" cy="9152049"/>
          </a:xfrm>
          <a:prstGeom prst="rect">
            <a:avLst/>
          </a:prstGeom>
        </p:spPr>
      </p:pic>
      <p:sp>
        <p:nvSpPr>
          <p:cNvPr id="2" name="テキスト ボックス 1">
            <a:extLst>
              <a:ext uri="{FF2B5EF4-FFF2-40B4-BE49-F238E27FC236}">
                <a16:creationId xmlns:a16="http://schemas.microsoft.com/office/drawing/2014/main" id="{2BDFD68E-C5FE-F2C7-BCCD-ACA4601954A5}"/>
              </a:ext>
            </a:extLst>
          </p:cNvPr>
          <p:cNvSpPr txBox="1"/>
          <p:nvPr/>
        </p:nvSpPr>
        <p:spPr>
          <a:xfrm>
            <a:off x="16285066" y="3840480"/>
            <a:ext cx="585825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最初の</a:t>
            </a:r>
            <a:r>
              <a:rPr lang="en-US" altLang="ja-JP" sz="4000"/>
              <a:t>[ ]</a:t>
            </a:r>
            <a:r>
              <a:rPr lang="ja-JP" altLang="en-US" sz="4000"/>
              <a:t>の要素の</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1</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3" name="テキスト ボックス 2">
            <a:extLst>
              <a:ext uri="{FF2B5EF4-FFF2-40B4-BE49-F238E27FC236}">
                <a16:creationId xmlns:a16="http://schemas.microsoft.com/office/drawing/2014/main" id="{21A71558-8F77-8547-57E2-08B0CB049E8A}"/>
              </a:ext>
            </a:extLst>
          </p:cNvPr>
          <p:cNvSpPr txBox="1"/>
          <p:nvPr/>
        </p:nvSpPr>
        <p:spPr>
          <a:xfrm>
            <a:off x="16381590" y="8682127"/>
            <a:ext cx="585825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最初の</a:t>
            </a:r>
            <a:r>
              <a:rPr lang="en-US" altLang="ja-JP" sz="4000"/>
              <a:t>[ ]</a:t>
            </a:r>
            <a:r>
              <a:rPr lang="ja-JP" altLang="en-US" sz="4000"/>
              <a:t>の要素の２</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4" name="テキスト ボックス 3">
            <a:extLst>
              <a:ext uri="{FF2B5EF4-FFF2-40B4-BE49-F238E27FC236}">
                <a16:creationId xmlns:a16="http://schemas.microsoft.com/office/drawing/2014/main" id="{0BA4A9CC-7572-417D-DDD9-D832EC987710}"/>
              </a:ext>
            </a:extLst>
          </p:cNvPr>
          <p:cNvSpPr txBox="1"/>
          <p:nvPr/>
        </p:nvSpPr>
        <p:spPr>
          <a:xfrm>
            <a:off x="16285066" y="4674800"/>
            <a:ext cx="585825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3×2</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の配列の</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1</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51FCB51F-5BF0-E89E-B1FB-119EACFE2C10}"/>
              </a:ext>
            </a:extLst>
          </p:cNvPr>
          <p:cNvSpPr txBox="1"/>
          <p:nvPr/>
        </p:nvSpPr>
        <p:spPr>
          <a:xfrm>
            <a:off x="16381590" y="9516447"/>
            <a:ext cx="585825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3×2</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の配列の２つ目</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358682673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10;&#10;中程度の精度で自動的に生成された説明">
            <a:extLst>
              <a:ext uri="{FF2B5EF4-FFF2-40B4-BE49-F238E27FC236}">
                <a16:creationId xmlns:a16="http://schemas.microsoft.com/office/drawing/2014/main" id="{C51EB999-F278-53FA-7566-F4CAC256DBFC}"/>
              </a:ext>
            </a:extLst>
          </p:cNvPr>
          <p:cNvPicPr>
            <a:picLocks noChangeAspect="1"/>
          </p:cNvPicPr>
          <p:nvPr/>
        </p:nvPicPr>
        <p:blipFill rotWithShape="1">
          <a:blip r:embed="rId2">
            <a:extLst>
              <a:ext uri="{28A0092B-C50C-407E-A947-70E740481C1C}">
                <a14:useLocalDpi xmlns:a14="http://schemas.microsoft.com/office/drawing/2010/main" val="0"/>
              </a:ext>
            </a:extLst>
          </a:blip>
          <a:srcRect t="11354" r="39142"/>
          <a:stretch/>
        </p:blipFill>
        <p:spPr>
          <a:xfrm>
            <a:off x="518955" y="746815"/>
            <a:ext cx="7930101" cy="8961234"/>
          </a:xfrm>
          <a:prstGeom prst="rect">
            <a:avLst/>
          </a:prstGeom>
        </p:spPr>
      </p:pic>
      <p:pic>
        <p:nvPicPr>
          <p:cNvPr id="11" name="図 10" descr="ダイアグラム&#10;&#10;自動的に生成された説明">
            <a:extLst>
              <a:ext uri="{FF2B5EF4-FFF2-40B4-BE49-F238E27FC236}">
                <a16:creationId xmlns:a16="http://schemas.microsoft.com/office/drawing/2014/main" id="{BAAACD0D-DAB5-AAF4-8EC6-DC0E241491E1}"/>
              </a:ext>
            </a:extLst>
          </p:cNvPr>
          <p:cNvPicPr>
            <a:picLocks noChangeAspect="1"/>
          </p:cNvPicPr>
          <p:nvPr/>
        </p:nvPicPr>
        <p:blipFill rotWithShape="1">
          <a:blip r:embed="rId3">
            <a:extLst>
              <a:ext uri="{28A0092B-C50C-407E-A947-70E740481C1C}">
                <a14:useLocalDpi xmlns:a14="http://schemas.microsoft.com/office/drawing/2010/main" val="0"/>
              </a:ext>
            </a:extLst>
          </a:blip>
          <a:srcRect t="31160" b="34224"/>
          <a:stretch/>
        </p:blipFill>
        <p:spPr>
          <a:xfrm>
            <a:off x="8705088" y="746815"/>
            <a:ext cx="15159957" cy="2142689"/>
          </a:xfrm>
          <a:prstGeom prst="rect">
            <a:avLst/>
          </a:prstGeom>
        </p:spPr>
      </p:pic>
      <p:sp>
        <p:nvSpPr>
          <p:cNvPr id="2" name="正方形/長方形 1">
            <a:extLst>
              <a:ext uri="{FF2B5EF4-FFF2-40B4-BE49-F238E27FC236}">
                <a16:creationId xmlns:a16="http://schemas.microsoft.com/office/drawing/2014/main" id="{2ED85538-0254-1C95-2731-2A4D406B1460}"/>
              </a:ext>
            </a:extLst>
          </p:cNvPr>
          <p:cNvSpPr/>
          <p:nvPr/>
        </p:nvSpPr>
        <p:spPr>
          <a:xfrm>
            <a:off x="3772956" y="3868616"/>
            <a:ext cx="2852928" cy="731520"/>
          </a:xfrm>
          <a:prstGeom prst="rect">
            <a:avLst/>
          </a:prstGeom>
          <a:solidFill>
            <a:schemeClr val="accent5">
              <a:lumMod val="75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正方形/長方形 2">
            <a:extLst>
              <a:ext uri="{FF2B5EF4-FFF2-40B4-BE49-F238E27FC236}">
                <a16:creationId xmlns:a16="http://schemas.microsoft.com/office/drawing/2014/main" id="{5570D526-39B6-7ED8-193E-60332B3F6190}"/>
              </a:ext>
            </a:extLst>
          </p:cNvPr>
          <p:cNvSpPr/>
          <p:nvPr/>
        </p:nvSpPr>
        <p:spPr>
          <a:xfrm>
            <a:off x="3772956" y="4684543"/>
            <a:ext cx="2852928" cy="731520"/>
          </a:xfrm>
          <a:prstGeom prst="rect">
            <a:avLst/>
          </a:prstGeom>
          <a:solidFill>
            <a:schemeClr val="accent5">
              <a:lumMod val="75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 name="正方形/長方形 3">
            <a:extLst>
              <a:ext uri="{FF2B5EF4-FFF2-40B4-BE49-F238E27FC236}">
                <a16:creationId xmlns:a16="http://schemas.microsoft.com/office/drawing/2014/main" id="{55D7EC74-5935-5B25-9649-9EFEED2F6E9A}"/>
              </a:ext>
            </a:extLst>
          </p:cNvPr>
          <p:cNvSpPr/>
          <p:nvPr/>
        </p:nvSpPr>
        <p:spPr>
          <a:xfrm>
            <a:off x="3772956" y="5480653"/>
            <a:ext cx="2852928" cy="731520"/>
          </a:xfrm>
          <a:prstGeom prst="rect">
            <a:avLst/>
          </a:prstGeom>
          <a:solidFill>
            <a:schemeClr val="accent5">
              <a:lumMod val="75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 name="正方形/長方形 5">
            <a:extLst>
              <a:ext uri="{FF2B5EF4-FFF2-40B4-BE49-F238E27FC236}">
                <a16:creationId xmlns:a16="http://schemas.microsoft.com/office/drawing/2014/main" id="{81A6C830-9AC2-7F6D-899C-CAF03FC7B635}"/>
              </a:ext>
            </a:extLst>
          </p:cNvPr>
          <p:cNvSpPr/>
          <p:nvPr/>
        </p:nvSpPr>
        <p:spPr>
          <a:xfrm>
            <a:off x="3772956" y="6909556"/>
            <a:ext cx="2852928" cy="731520"/>
          </a:xfrm>
          <a:prstGeom prst="rect">
            <a:avLst/>
          </a:prstGeom>
          <a:solidFill>
            <a:schemeClr val="accent5">
              <a:lumMod val="75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7" name="正方形/長方形 6">
            <a:extLst>
              <a:ext uri="{FF2B5EF4-FFF2-40B4-BE49-F238E27FC236}">
                <a16:creationId xmlns:a16="http://schemas.microsoft.com/office/drawing/2014/main" id="{905B132E-08E4-0CAF-1B45-2C743ECB10EE}"/>
              </a:ext>
            </a:extLst>
          </p:cNvPr>
          <p:cNvSpPr/>
          <p:nvPr/>
        </p:nvSpPr>
        <p:spPr>
          <a:xfrm>
            <a:off x="3772956" y="7721937"/>
            <a:ext cx="2852928" cy="731520"/>
          </a:xfrm>
          <a:prstGeom prst="rect">
            <a:avLst/>
          </a:prstGeom>
          <a:solidFill>
            <a:schemeClr val="accent5">
              <a:lumMod val="75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8" name="正方形/長方形 7">
            <a:extLst>
              <a:ext uri="{FF2B5EF4-FFF2-40B4-BE49-F238E27FC236}">
                <a16:creationId xmlns:a16="http://schemas.microsoft.com/office/drawing/2014/main" id="{4A66CE4B-FB0B-1E7F-BC32-B0FA968151BA}"/>
              </a:ext>
            </a:extLst>
          </p:cNvPr>
          <p:cNvSpPr/>
          <p:nvPr/>
        </p:nvSpPr>
        <p:spPr>
          <a:xfrm>
            <a:off x="3772956" y="8492662"/>
            <a:ext cx="2852928" cy="731520"/>
          </a:xfrm>
          <a:prstGeom prst="rect">
            <a:avLst/>
          </a:prstGeom>
          <a:solidFill>
            <a:schemeClr val="accent5">
              <a:lumMod val="75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0" name="図 9"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9C5CAF3C-1900-EBA7-65FD-ECCF748F97C5}"/>
              </a:ext>
            </a:extLst>
          </p:cNvPr>
          <p:cNvPicPr>
            <a:picLocks noChangeAspect="1"/>
          </p:cNvPicPr>
          <p:nvPr/>
        </p:nvPicPr>
        <p:blipFill rotWithShape="1">
          <a:blip r:embed="rId4">
            <a:extLst>
              <a:ext uri="{28A0092B-C50C-407E-A947-70E740481C1C}">
                <a14:useLocalDpi xmlns:a14="http://schemas.microsoft.com/office/drawing/2010/main" val="0"/>
              </a:ext>
            </a:extLst>
          </a:blip>
          <a:srcRect b="69815"/>
          <a:stretch/>
        </p:blipFill>
        <p:spPr>
          <a:xfrm>
            <a:off x="9112250" y="3386440"/>
            <a:ext cx="4654550" cy="2825733"/>
          </a:xfrm>
          <a:prstGeom prst="rect">
            <a:avLst/>
          </a:prstGeom>
        </p:spPr>
      </p:pic>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68C9D457-3870-0023-36E1-97FD2D318004}"/>
              </a:ext>
            </a:extLst>
          </p:cNvPr>
          <p:cNvPicPr>
            <a:picLocks noChangeAspect="1"/>
          </p:cNvPicPr>
          <p:nvPr/>
        </p:nvPicPr>
        <p:blipFill rotWithShape="1">
          <a:blip r:embed="rId5">
            <a:extLst>
              <a:ext uri="{28A0092B-C50C-407E-A947-70E740481C1C}">
                <a14:useLocalDpi xmlns:a14="http://schemas.microsoft.com/office/drawing/2010/main" val="0"/>
              </a:ext>
            </a:extLst>
          </a:blip>
          <a:srcRect t="66769"/>
          <a:stretch/>
        </p:blipFill>
        <p:spPr>
          <a:xfrm>
            <a:off x="9112250" y="7200026"/>
            <a:ext cx="5533534" cy="3129534"/>
          </a:xfrm>
          <a:prstGeom prst="rect">
            <a:avLst/>
          </a:prstGeom>
        </p:spPr>
      </p:pic>
      <p:sp>
        <p:nvSpPr>
          <p:cNvPr id="9" name="テキスト ボックス 8">
            <a:extLst>
              <a:ext uri="{FF2B5EF4-FFF2-40B4-BE49-F238E27FC236}">
                <a16:creationId xmlns:a16="http://schemas.microsoft.com/office/drawing/2014/main" id="{EEC0E64B-9E38-0A27-EFB9-0D65E745F9A7}"/>
              </a:ext>
            </a:extLst>
          </p:cNvPr>
          <p:cNvSpPr txBox="1"/>
          <p:nvPr/>
        </p:nvSpPr>
        <p:spPr>
          <a:xfrm>
            <a:off x="15610984" y="3465608"/>
            <a:ext cx="6410816"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最初の</a:t>
            </a:r>
            <a:r>
              <a:rPr lang="en-US" altLang="ja-JP" sz="4000"/>
              <a:t>[ ]</a:t>
            </a:r>
            <a:r>
              <a:rPr lang="ja-JP" altLang="en-US" sz="4000"/>
              <a:t>の要素の</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1</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lang="en-US" altLang="ja-JP" sz="4000"/>
              <a:t>2</a:t>
            </a:r>
            <a:r>
              <a:rPr lang="ja-JP" altLang="en-US" sz="4000"/>
              <a:t>つ目の</a:t>
            </a:r>
            <a:r>
              <a:rPr lang="en-US" altLang="ja-JP" sz="4000"/>
              <a:t>[ ]</a:t>
            </a:r>
            <a:r>
              <a:rPr lang="ja-JP" altLang="en-US" sz="4000"/>
              <a:t>の要素の</a:t>
            </a:r>
            <a:r>
              <a:rPr lang="en-US" altLang="ja-JP" sz="4000"/>
              <a:t>1</a:t>
            </a:r>
            <a:r>
              <a:rPr lang="ja-JP" altLang="en-US" sz="4000"/>
              <a:t>つ目</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2" name="テキスト ボックス 11">
            <a:extLst>
              <a:ext uri="{FF2B5EF4-FFF2-40B4-BE49-F238E27FC236}">
                <a16:creationId xmlns:a16="http://schemas.microsoft.com/office/drawing/2014/main" id="{8789304D-C2CE-2091-E0A0-C1779944A843}"/>
              </a:ext>
            </a:extLst>
          </p:cNvPr>
          <p:cNvSpPr txBox="1"/>
          <p:nvPr/>
        </p:nvSpPr>
        <p:spPr>
          <a:xfrm>
            <a:off x="15308978" y="7721937"/>
            <a:ext cx="671282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最初の</a:t>
            </a:r>
            <a:r>
              <a:rPr lang="en-US" altLang="ja-JP" sz="4000"/>
              <a:t>[ ]</a:t>
            </a:r>
            <a:r>
              <a:rPr lang="ja-JP" altLang="en-US" sz="4000"/>
              <a:t>の要素の２</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lang="en-US" altLang="ja-JP" sz="4000"/>
              <a:t>2</a:t>
            </a:r>
            <a:r>
              <a:rPr lang="ja-JP" altLang="en-US" sz="4000"/>
              <a:t>つ目の</a:t>
            </a:r>
            <a:r>
              <a:rPr lang="en-US" altLang="ja-JP" sz="4000"/>
              <a:t>[ ]</a:t>
            </a:r>
            <a:r>
              <a:rPr lang="ja-JP" altLang="en-US" sz="4000"/>
              <a:t>の要素の３つ目</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227208091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10;&#10;中程度の精度で自動的に生成された説明">
            <a:extLst>
              <a:ext uri="{FF2B5EF4-FFF2-40B4-BE49-F238E27FC236}">
                <a16:creationId xmlns:a16="http://schemas.microsoft.com/office/drawing/2014/main" id="{C51EB999-F278-53FA-7566-F4CAC256DBFC}"/>
              </a:ext>
            </a:extLst>
          </p:cNvPr>
          <p:cNvPicPr>
            <a:picLocks noChangeAspect="1"/>
          </p:cNvPicPr>
          <p:nvPr/>
        </p:nvPicPr>
        <p:blipFill rotWithShape="1">
          <a:blip r:embed="rId2">
            <a:extLst>
              <a:ext uri="{28A0092B-C50C-407E-A947-70E740481C1C}">
                <a14:useLocalDpi xmlns:a14="http://schemas.microsoft.com/office/drawing/2010/main" val="0"/>
              </a:ext>
            </a:extLst>
          </a:blip>
          <a:srcRect t="11354" r="39142"/>
          <a:stretch/>
        </p:blipFill>
        <p:spPr>
          <a:xfrm>
            <a:off x="518955" y="746815"/>
            <a:ext cx="7930101" cy="8961234"/>
          </a:xfrm>
          <a:prstGeom prst="rect">
            <a:avLst/>
          </a:prstGeom>
        </p:spPr>
      </p:pic>
      <p:pic>
        <p:nvPicPr>
          <p:cNvPr id="11" name="図 10" descr="ダイアグラム&#10;&#10;自動的に生成された説明">
            <a:extLst>
              <a:ext uri="{FF2B5EF4-FFF2-40B4-BE49-F238E27FC236}">
                <a16:creationId xmlns:a16="http://schemas.microsoft.com/office/drawing/2014/main" id="{BAAACD0D-DAB5-AAF4-8EC6-DC0E241491E1}"/>
              </a:ext>
            </a:extLst>
          </p:cNvPr>
          <p:cNvPicPr>
            <a:picLocks noChangeAspect="1"/>
          </p:cNvPicPr>
          <p:nvPr/>
        </p:nvPicPr>
        <p:blipFill rotWithShape="1">
          <a:blip r:embed="rId3">
            <a:extLst>
              <a:ext uri="{28A0092B-C50C-407E-A947-70E740481C1C}">
                <a14:useLocalDpi xmlns:a14="http://schemas.microsoft.com/office/drawing/2010/main" val="0"/>
              </a:ext>
            </a:extLst>
          </a:blip>
          <a:srcRect t="66476" b="2913"/>
          <a:stretch/>
        </p:blipFill>
        <p:spPr>
          <a:xfrm>
            <a:off x="8705088" y="746815"/>
            <a:ext cx="15159957" cy="1894785"/>
          </a:xfrm>
          <a:prstGeom prst="rect">
            <a:avLst/>
          </a:prstGeom>
        </p:spPr>
      </p:pic>
      <p:sp>
        <p:nvSpPr>
          <p:cNvPr id="2" name="正方形/長方形 1">
            <a:extLst>
              <a:ext uri="{FF2B5EF4-FFF2-40B4-BE49-F238E27FC236}">
                <a16:creationId xmlns:a16="http://schemas.microsoft.com/office/drawing/2014/main" id="{6C36E2F8-01C1-B752-9FAF-F1785CA3DD4D}"/>
              </a:ext>
            </a:extLst>
          </p:cNvPr>
          <p:cNvSpPr/>
          <p:nvPr/>
        </p:nvSpPr>
        <p:spPr>
          <a:xfrm>
            <a:off x="4241800" y="3886200"/>
            <a:ext cx="609600"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正方形/長方形 2">
            <a:extLst>
              <a:ext uri="{FF2B5EF4-FFF2-40B4-BE49-F238E27FC236}">
                <a16:creationId xmlns:a16="http://schemas.microsoft.com/office/drawing/2014/main" id="{44C6F1C2-31A0-9B43-51CE-11347C5D9C5F}"/>
              </a:ext>
            </a:extLst>
          </p:cNvPr>
          <p:cNvSpPr/>
          <p:nvPr/>
        </p:nvSpPr>
        <p:spPr>
          <a:xfrm>
            <a:off x="5735828" y="3886200"/>
            <a:ext cx="609600"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 name="正方形/長方形 3">
            <a:extLst>
              <a:ext uri="{FF2B5EF4-FFF2-40B4-BE49-F238E27FC236}">
                <a16:creationId xmlns:a16="http://schemas.microsoft.com/office/drawing/2014/main" id="{FBA1B552-465E-084C-2F8F-4B854462A82A}"/>
              </a:ext>
            </a:extLst>
          </p:cNvPr>
          <p:cNvSpPr/>
          <p:nvPr/>
        </p:nvSpPr>
        <p:spPr>
          <a:xfrm>
            <a:off x="4241800" y="4676336"/>
            <a:ext cx="609600"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 name="正方形/長方形 5">
            <a:extLst>
              <a:ext uri="{FF2B5EF4-FFF2-40B4-BE49-F238E27FC236}">
                <a16:creationId xmlns:a16="http://schemas.microsoft.com/office/drawing/2014/main" id="{F8DA019D-F91A-FC23-CCDB-5516645E7ED7}"/>
              </a:ext>
            </a:extLst>
          </p:cNvPr>
          <p:cNvSpPr/>
          <p:nvPr/>
        </p:nvSpPr>
        <p:spPr>
          <a:xfrm>
            <a:off x="5735828" y="4676336"/>
            <a:ext cx="609600"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7" name="正方形/長方形 6">
            <a:extLst>
              <a:ext uri="{FF2B5EF4-FFF2-40B4-BE49-F238E27FC236}">
                <a16:creationId xmlns:a16="http://schemas.microsoft.com/office/drawing/2014/main" id="{E0E883B8-DCAC-5DBE-D646-A2567819F923}"/>
              </a:ext>
            </a:extLst>
          </p:cNvPr>
          <p:cNvSpPr/>
          <p:nvPr/>
        </p:nvSpPr>
        <p:spPr>
          <a:xfrm>
            <a:off x="4241800" y="5491872"/>
            <a:ext cx="609600"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8" name="正方形/長方形 7">
            <a:extLst>
              <a:ext uri="{FF2B5EF4-FFF2-40B4-BE49-F238E27FC236}">
                <a16:creationId xmlns:a16="http://schemas.microsoft.com/office/drawing/2014/main" id="{2F5C9189-327E-602F-FA6D-866BCE1137BC}"/>
              </a:ext>
            </a:extLst>
          </p:cNvPr>
          <p:cNvSpPr/>
          <p:nvPr/>
        </p:nvSpPr>
        <p:spPr>
          <a:xfrm>
            <a:off x="5735828" y="5491872"/>
            <a:ext cx="609600"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9" name="正方形/長方形 8">
            <a:extLst>
              <a:ext uri="{FF2B5EF4-FFF2-40B4-BE49-F238E27FC236}">
                <a16:creationId xmlns:a16="http://schemas.microsoft.com/office/drawing/2014/main" id="{3F452EA7-175A-33B3-73F3-6951C93D11EF}"/>
              </a:ext>
            </a:extLst>
          </p:cNvPr>
          <p:cNvSpPr/>
          <p:nvPr/>
        </p:nvSpPr>
        <p:spPr>
          <a:xfrm>
            <a:off x="4043172" y="6796257"/>
            <a:ext cx="808228"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0" name="正方形/長方形 9">
            <a:extLst>
              <a:ext uri="{FF2B5EF4-FFF2-40B4-BE49-F238E27FC236}">
                <a16:creationId xmlns:a16="http://schemas.microsoft.com/office/drawing/2014/main" id="{F24D9B14-A89D-156F-28EE-53BB8DEBBE35}"/>
              </a:ext>
            </a:extLst>
          </p:cNvPr>
          <p:cNvSpPr/>
          <p:nvPr/>
        </p:nvSpPr>
        <p:spPr>
          <a:xfrm>
            <a:off x="5537200" y="6796257"/>
            <a:ext cx="808228"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2" name="正方形/長方形 11">
            <a:extLst>
              <a:ext uri="{FF2B5EF4-FFF2-40B4-BE49-F238E27FC236}">
                <a16:creationId xmlns:a16="http://schemas.microsoft.com/office/drawing/2014/main" id="{E8FA74F1-9F98-255A-A684-6D66313E884F}"/>
              </a:ext>
            </a:extLst>
          </p:cNvPr>
          <p:cNvSpPr/>
          <p:nvPr/>
        </p:nvSpPr>
        <p:spPr>
          <a:xfrm>
            <a:off x="4043172" y="7586393"/>
            <a:ext cx="808228"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3" name="正方形/長方形 12">
            <a:extLst>
              <a:ext uri="{FF2B5EF4-FFF2-40B4-BE49-F238E27FC236}">
                <a16:creationId xmlns:a16="http://schemas.microsoft.com/office/drawing/2014/main" id="{51AFBFBA-5BA1-AB60-5589-034FE2EF98BB}"/>
              </a:ext>
            </a:extLst>
          </p:cNvPr>
          <p:cNvSpPr/>
          <p:nvPr/>
        </p:nvSpPr>
        <p:spPr>
          <a:xfrm>
            <a:off x="5537200" y="7586393"/>
            <a:ext cx="808228"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4" name="正方形/長方形 13">
            <a:extLst>
              <a:ext uri="{FF2B5EF4-FFF2-40B4-BE49-F238E27FC236}">
                <a16:creationId xmlns:a16="http://schemas.microsoft.com/office/drawing/2014/main" id="{594E5489-5601-3F0B-B22D-7E45EC69BC1C}"/>
              </a:ext>
            </a:extLst>
          </p:cNvPr>
          <p:cNvSpPr/>
          <p:nvPr/>
        </p:nvSpPr>
        <p:spPr>
          <a:xfrm>
            <a:off x="4043172" y="8401929"/>
            <a:ext cx="808228"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正方形/長方形 14">
            <a:extLst>
              <a:ext uri="{FF2B5EF4-FFF2-40B4-BE49-F238E27FC236}">
                <a16:creationId xmlns:a16="http://schemas.microsoft.com/office/drawing/2014/main" id="{26A5D256-A55E-932D-AFB6-FB4D9D9BD44B}"/>
              </a:ext>
            </a:extLst>
          </p:cNvPr>
          <p:cNvSpPr/>
          <p:nvPr/>
        </p:nvSpPr>
        <p:spPr>
          <a:xfrm>
            <a:off x="5537200" y="8401929"/>
            <a:ext cx="808228" cy="713936"/>
          </a:xfrm>
          <a:prstGeom prst="rect">
            <a:avLst/>
          </a:prstGeom>
          <a:solidFill>
            <a:schemeClr val="accent3">
              <a:lumMod val="60000"/>
              <a:lumOff val="40000"/>
              <a:alpha val="6431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7" name="図 16" descr="グラフィカル ユーザー インターフェイス, アプリケーション, チャットまたはテキスト メッセージ, Teams&#10;&#10;自動的に生成された説明">
            <a:extLst>
              <a:ext uri="{FF2B5EF4-FFF2-40B4-BE49-F238E27FC236}">
                <a16:creationId xmlns:a16="http://schemas.microsoft.com/office/drawing/2014/main" id="{E4AD7EEE-C9BF-1090-9435-3079E8CEEC2C}"/>
              </a:ext>
            </a:extLst>
          </p:cNvPr>
          <p:cNvPicPr>
            <a:picLocks noChangeAspect="1"/>
          </p:cNvPicPr>
          <p:nvPr/>
        </p:nvPicPr>
        <p:blipFill rotWithShape="1">
          <a:blip r:embed="rId4">
            <a:extLst>
              <a:ext uri="{28A0092B-C50C-407E-A947-70E740481C1C}">
                <a14:useLocalDpi xmlns:a14="http://schemas.microsoft.com/office/drawing/2010/main" val="0"/>
              </a:ext>
            </a:extLst>
          </a:blip>
          <a:srcRect b="86869"/>
          <a:stretch/>
        </p:blipFill>
        <p:spPr>
          <a:xfrm>
            <a:off x="9565893" y="4243168"/>
            <a:ext cx="3918451" cy="2343150"/>
          </a:xfrm>
          <a:prstGeom prst="rect">
            <a:avLst/>
          </a:prstGeom>
        </p:spPr>
      </p:pic>
      <p:pic>
        <p:nvPicPr>
          <p:cNvPr id="20" name="図 19" descr="グラフィカル ユーザー インターフェイス&#10;&#10;低い精度で自動的に生成された説明">
            <a:extLst>
              <a:ext uri="{FF2B5EF4-FFF2-40B4-BE49-F238E27FC236}">
                <a16:creationId xmlns:a16="http://schemas.microsoft.com/office/drawing/2014/main" id="{8C047F52-81F7-34C0-C480-105F90806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894" y="8300329"/>
            <a:ext cx="3581041" cy="2343150"/>
          </a:xfrm>
          <a:prstGeom prst="rect">
            <a:avLst/>
          </a:prstGeom>
        </p:spPr>
      </p:pic>
      <p:sp>
        <p:nvSpPr>
          <p:cNvPr id="21" name="テキスト ボックス 20">
            <a:extLst>
              <a:ext uri="{FF2B5EF4-FFF2-40B4-BE49-F238E27FC236}">
                <a16:creationId xmlns:a16="http://schemas.microsoft.com/office/drawing/2014/main" id="{15087589-59D1-D16E-CD3C-EADED440707A}"/>
              </a:ext>
            </a:extLst>
          </p:cNvPr>
          <p:cNvSpPr txBox="1"/>
          <p:nvPr/>
        </p:nvSpPr>
        <p:spPr>
          <a:xfrm>
            <a:off x="15934946" y="3760327"/>
            <a:ext cx="702665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最初の</a:t>
            </a:r>
            <a:r>
              <a:rPr lang="en-US" altLang="ja-JP" sz="4000"/>
              <a:t>[ ]</a:t>
            </a:r>
            <a:r>
              <a:rPr lang="ja-JP" altLang="en-US" sz="4000"/>
              <a:t>の要素の</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1</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lang="en-US" altLang="ja-JP" sz="4000"/>
              <a:t>2</a:t>
            </a:r>
            <a:r>
              <a:rPr lang="ja-JP" altLang="en-US" sz="4000"/>
              <a:t>つ目の</a:t>
            </a:r>
            <a:r>
              <a:rPr lang="en-US" altLang="ja-JP" sz="4000"/>
              <a:t>[ ]</a:t>
            </a:r>
            <a:r>
              <a:rPr lang="ja-JP" altLang="en-US" sz="4000"/>
              <a:t>の要素の</a:t>
            </a:r>
            <a:r>
              <a:rPr lang="en-US" altLang="ja-JP" sz="4000"/>
              <a:t>1</a:t>
            </a:r>
            <a:r>
              <a:rPr lang="ja-JP" altLang="en-US" sz="4000"/>
              <a:t>つ目</a:t>
            </a:r>
            <a:endParaRPr lang="en-US" altLang="ja-JP" sz="4000"/>
          </a:p>
          <a:p>
            <a:pPr marL="0" marR="0" indent="0" algn="l" defTabSz="825500" rtl="0" fontAlgn="auto" latinLnBrk="0" hangingPunct="0">
              <a:lnSpc>
                <a:spcPct val="100000"/>
              </a:lnSpc>
              <a:spcBef>
                <a:spcPts val="0"/>
              </a:spcBef>
              <a:spcAft>
                <a:spcPts val="0"/>
              </a:spcAft>
              <a:buClrTx/>
              <a:buSzTx/>
              <a:buFontTx/>
              <a:buNone/>
              <a:tabLst/>
            </a:pP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3</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つ目の</a:t>
            </a:r>
            <a:r>
              <a:rPr lang="en-US" altLang="ja-JP" sz="4000"/>
              <a:t>[ ]</a:t>
            </a:r>
            <a:r>
              <a:rPr lang="ja-JP" altLang="en-US" sz="4000"/>
              <a:t>の要素の</a:t>
            </a:r>
            <a:r>
              <a:rPr lang="en-US" altLang="ja-JP" sz="4000"/>
              <a:t>1</a:t>
            </a:r>
            <a:r>
              <a:rPr lang="ja-JP" altLang="en-US" sz="4000"/>
              <a:t>つ目</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2" name="テキスト ボックス 21">
            <a:extLst>
              <a:ext uri="{FF2B5EF4-FFF2-40B4-BE49-F238E27FC236}">
                <a16:creationId xmlns:a16="http://schemas.microsoft.com/office/drawing/2014/main" id="{11397E56-E228-BF9C-2E7C-4D8907E33DFE}"/>
              </a:ext>
            </a:extLst>
          </p:cNvPr>
          <p:cNvSpPr txBox="1"/>
          <p:nvPr/>
        </p:nvSpPr>
        <p:spPr>
          <a:xfrm>
            <a:off x="15731746" y="8401929"/>
            <a:ext cx="644245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最初の</a:t>
            </a:r>
            <a:r>
              <a:rPr lang="en-US" altLang="ja-JP" sz="4000"/>
              <a:t>[ ]</a:t>
            </a:r>
            <a:r>
              <a:rPr lang="ja-JP" altLang="en-US" sz="4000"/>
              <a:t>の要素の２</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lang="en-US" altLang="ja-JP" sz="4000"/>
              <a:t>2</a:t>
            </a:r>
            <a:r>
              <a:rPr lang="ja-JP" altLang="en-US" sz="4000"/>
              <a:t>つ目の</a:t>
            </a:r>
            <a:r>
              <a:rPr lang="en-US" altLang="ja-JP" sz="4000"/>
              <a:t>[ ]</a:t>
            </a:r>
            <a:r>
              <a:rPr lang="ja-JP" altLang="en-US" sz="4000"/>
              <a:t>の要素の３つ目</a:t>
            </a:r>
            <a:endParaRPr lang="en-US" altLang="ja-JP" sz="4000"/>
          </a:p>
          <a:p>
            <a:pPr marL="0" marR="0" indent="0" algn="l" defTabSz="825500" rtl="0" fontAlgn="auto" latinLnBrk="0" hangingPunct="0">
              <a:lnSpc>
                <a:spcPct val="100000"/>
              </a:lnSpc>
              <a:spcBef>
                <a:spcPts val="0"/>
              </a:spcBef>
              <a:spcAft>
                <a:spcPts val="0"/>
              </a:spcAft>
              <a:buClrTx/>
              <a:buSzTx/>
              <a:buFontTx/>
              <a:buNone/>
              <a:tabLst/>
            </a:pP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3</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つ目の</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 ]</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の要素の</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つ目</a:t>
            </a:r>
          </a:p>
        </p:txBody>
      </p:sp>
    </p:spTree>
    <p:extLst>
      <p:ext uri="{BB962C8B-B14F-4D97-AF65-F5344CB8AC3E}">
        <p14:creationId xmlns:p14="http://schemas.microsoft.com/office/powerpoint/2010/main" val="399102011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x_train, y_train),(x_test, y_test) = mnist.load_data()"/>
          <p:cNvSpPr txBox="1"/>
          <p:nvPr/>
        </p:nvSpPr>
        <p:spPr>
          <a:xfrm>
            <a:off x="8321111" y="736495"/>
            <a:ext cx="601767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print(</a:t>
            </a:r>
            <a:r>
              <a:rPr lang="en-US" dirty="0" err="1"/>
              <a:t>x_train.shape</a:t>
            </a:r>
            <a:r>
              <a:rPr lang="en-US" dirty="0"/>
              <a:t>)</a:t>
            </a:r>
            <a:endParaRPr dirty="0"/>
          </a:p>
        </p:txBody>
      </p:sp>
      <p:sp>
        <p:nvSpPr>
          <p:cNvPr id="34" name="(x_train, y_train),(x_test, y_test) = mnist.load_data()">
            <a:extLst>
              <a:ext uri="{FF2B5EF4-FFF2-40B4-BE49-F238E27FC236}">
                <a16:creationId xmlns:a16="http://schemas.microsoft.com/office/drawing/2014/main" id="{54D96A0C-B087-4A14-A4FA-E46B12E20EDD}"/>
              </a:ext>
            </a:extLst>
          </p:cNvPr>
          <p:cNvSpPr txBox="1"/>
          <p:nvPr/>
        </p:nvSpPr>
        <p:spPr>
          <a:xfrm>
            <a:off x="9264481" y="1716250"/>
            <a:ext cx="4130939"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60000, 28, 28</a:t>
            </a:r>
            <a:endParaRPr dirty="0"/>
          </a:p>
        </p:txBody>
      </p:sp>
      <p:sp>
        <p:nvSpPr>
          <p:cNvPr id="36" name="(x_train, y_train),(x_test, y_test) = mnist.load_data()">
            <a:extLst>
              <a:ext uri="{FF2B5EF4-FFF2-40B4-BE49-F238E27FC236}">
                <a16:creationId xmlns:a16="http://schemas.microsoft.com/office/drawing/2014/main" id="{F0DB44DB-41DC-49D6-A751-FF75FFCC943F}"/>
              </a:ext>
            </a:extLst>
          </p:cNvPr>
          <p:cNvSpPr txBox="1"/>
          <p:nvPr/>
        </p:nvSpPr>
        <p:spPr>
          <a:xfrm>
            <a:off x="8321111" y="6368122"/>
            <a:ext cx="6346289"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print(</a:t>
            </a:r>
            <a:r>
              <a:rPr lang="en-US" dirty="0" err="1"/>
              <a:t>x_train</a:t>
            </a:r>
            <a:r>
              <a:rPr lang="en-US" dirty="0"/>
              <a:t>[0])</a:t>
            </a:r>
            <a:r>
              <a:rPr lang="ja-JP" altLang="en-US" dirty="0"/>
              <a:t>は？</a:t>
            </a:r>
            <a:endParaRPr dirty="0"/>
          </a:p>
        </p:txBody>
      </p:sp>
    </p:spTree>
    <p:extLst>
      <p:ext uri="{BB962C8B-B14F-4D97-AF65-F5344CB8AC3E}">
        <p14:creationId xmlns:p14="http://schemas.microsoft.com/office/powerpoint/2010/main" val="171022347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１つ目を取り出してみる"/>
          <p:cNvSpPr txBox="1"/>
          <p:nvPr/>
        </p:nvSpPr>
        <p:spPr>
          <a:xfrm>
            <a:off x="2454071" y="1753916"/>
            <a:ext cx="8041006" cy="83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dirty="0"/>
              <a:t>１つ目を取り出してみる</a:t>
            </a:r>
          </a:p>
        </p:txBody>
      </p:sp>
      <p:sp>
        <p:nvSpPr>
          <p:cNvPr id="292" name="print(x_train[0])"/>
          <p:cNvSpPr txBox="1"/>
          <p:nvPr/>
        </p:nvSpPr>
        <p:spPr>
          <a:xfrm>
            <a:off x="4235627" y="5128603"/>
            <a:ext cx="5600066" cy="8001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rPr dirty="0"/>
              <a:t>print(</a:t>
            </a:r>
            <a:r>
              <a:rPr dirty="0" err="1"/>
              <a:t>x_train</a:t>
            </a:r>
            <a:r>
              <a:rPr dirty="0"/>
              <a:t>[0])</a:t>
            </a:r>
          </a:p>
        </p:txBody>
      </p:sp>
      <p:pic>
        <p:nvPicPr>
          <p:cNvPr id="3" name="図 2" descr="テーブル が含まれている画像&#10;&#10;自動的に生成された説明">
            <a:extLst>
              <a:ext uri="{FF2B5EF4-FFF2-40B4-BE49-F238E27FC236}">
                <a16:creationId xmlns:a16="http://schemas.microsoft.com/office/drawing/2014/main" id="{FAA45B8D-F5E4-E413-D0FC-A04262B8D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0877" y="641888"/>
            <a:ext cx="9051748" cy="12432224"/>
          </a:xfrm>
          <a:prstGeom prst="rect">
            <a:avLst/>
          </a:prstGeom>
          <a:ln>
            <a:solidFill>
              <a:schemeClr val="tx1"/>
            </a:solidFill>
          </a:ln>
        </p:spPr>
      </p:pic>
      <p:sp>
        <p:nvSpPr>
          <p:cNvPr id="2" name="print(x_train[0])">
            <a:extLst>
              <a:ext uri="{FF2B5EF4-FFF2-40B4-BE49-F238E27FC236}">
                <a16:creationId xmlns:a16="http://schemas.microsoft.com/office/drawing/2014/main" id="{E6724D3F-9A64-6BE4-715E-B0165E9E122E}"/>
              </a:ext>
            </a:extLst>
          </p:cNvPr>
          <p:cNvSpPr txBox="1"/>
          <p:nvPr/>
        </p:nvSpPr>
        <p:spPr>
          <a:xfrm>
            <a:off x="3120326" y="6966561"/>
            <a:ext cx="7830669" cy="1641475"/>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rPr dirty="0"/>
              <a:t>print(</a:t>
            </a:r>
            <a:r>
              <a:rPr dirty="0" err="1"/>
              <a:t>x_train</a:t>
            </a:r>
            <a:r>
              <a:rPr dirty="0"/>
              <a:t>[0]</a:t>
            </a:r>
            <a:r>
              <a:rPr lang="en-US" dirty="0"/>
              <a:t>.shape</a:t>
            </a:r>
            <a:r>
              <a:rPr dirty="0"/>
              <a:t>)</a:t>
            </a:r>
            <a:endParaRPr lang="en-US" dirty="0"/>
          </a:p>
          <a:p>
            <a:r>
              <a:rPr lang="en-US" dirty="0"/>
              <a:t>(28, 28)</a:t>
            </a:r>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スクリーンショット 2021-12-07 7.10.14.png" descr="スクリーンショット 2021-12-07 7.10.14.png"/>
          <p:cNvPicPr>
            <a:picLocks noChangeAspect="1"/>
          </p:cNvPicPr>
          <p:nvPr/>
        </p:nvPicPr>
        <p:blipFill>
          <a:blip r:embed="rId2"/>
          <a:stretch>
            <a:fillRect/>
          </a:stretch>
        </p:blipFill>
        <p:spPr>
          <a:xfrm>
            <a:off x="1931879" y="1490598"/>
            <a:ext cx="20520242" cy="11805404"/>
          </a:xfrm>
          <a:prstGeom prst="rect">
            <a:avLst/>
          </a:prstGeom>
          <a:ln w="12700">
            <a:miter lim="400000"/>
          </a:ln>
        </p:spPr>
      </p:pic>
      <p:sp>
        <p:nvSpPr>
          <p:cNvPr id="295" name="テキストエディタで開いたところ"/>
          <p:cNvSpPr txBox="1"/>
          <p:nvPr/>
        </p:nvSpPr>
        <p:spPr>
          <a:xfrm>
            <a:off x="8641143" y="359851"/>
            <a:ext cx="7101714"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テキストエディタで開いたところ</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スクリーンショット 2021-12-07 7.10.14.png" descr="スクリーンショット 2021-12-07 7.10.14.png"/>
          <p:cNvPicPr>
            <a:picLocks noChangeAspect="1"/>
          </p:cNvPicPr>
          <p:nvPr/>
        </p:nvPicPr>
        <p:blipFill>
          <a:blip r:embed="rId2"/>
          <a:stretch>
            <a:fillRect/>
          </a:stretch>
        </p:blipFill>
        <p:spPr>
          <a:xfrm>
            <a:off x="1931879" y="1490598"/>
            <a:ext cx="20520242" cy="11805404"/>
          </a:xfrm>
          <a:prstGeom prst="rect">
            <a:avLst/>
          </a:prstGeom>
          <a:ln w="12700">
            <a:miter lim="400000"/>
          </a:ln>
        </p:spPr>
      </p:pic>
      <p:sp>
        <p:nvSpPr>
          <p:cNvPr id="299" name="双方向矢印"/>
          <p:cNvSpPr/>
          <p:nvPr/>
        </p:nvSpPr>
        <p:spPr>
          <a:xfrm>
            <a:off x="2915594" y="1283401"/>
            <a:ext cx="18938406" cy="1270001"/>
          </a:xfrm>
          <a:prstGeom prst="leftRightArrow">
            <a:avLst>
              <a:gd name="adj1" fmla="val 32000"/>
              <a:gd name="adj2" fmla="val 4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0" name="双方向矢印"/>
          <p:cNvSpPr/>
          <p:nvPr/>
        </p:nvSpPr>
        <p:spPr>
          <a:xfrm rot="16200000">
            <a:off x="-4857590" y="6803534"/>
            <a:ext cx="11952883" cy="1270001"/>
          </a:xfrm>
          <a:prstGeom prst="leftRightArrow">
            <a:avLst>
              <a:gd name="adj1" fmla="val 32000"/>
              <a:gd name="adj2" fmla="val 4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1" name="28"/>
          <p:cNvSpPr txBox="1"/>
          <p:nvPr/>
        </p:nvSpPr>
        <p:spPr>
          <a:xfrm>
            <a:off x="1280850" y="6450174"/>
            <a:ext cx="1532764" cy="118745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500">
                <a:solidFill>
                  <a:srgbClr val="FFFFFF"/>
                </a:solidFill>
                <a:latin typeface="+mn-lt"/>
                <a:ea typeface="+mn-ea"/>
                <a:cs typeface="+mn-cs"/>
                <a:sym typeface="ヒラギノ角ゴ ProN W3"/>
              </a:defRPr>
            </a:lvl1pPr>
          </a:lstStyle>
          <a:p>
            <a:r>
              <a:t>28</a:t>
            </a:r>
          </a:p>
        </p:txBody>
      </p:sp>
      <p:sp>
        <p:nvSpPr>
          <p:cNvPr id="302" name="28"/>
          <p:cNvSpPr txBox="1"/>
          <p:nvPr/>
        </p:nvSpPr>
        <p:spPr>
          <a:xfrm>
            <a:off x="11425618" y="2062487"/>
            <a:ext cx="1532764" cy="118745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500">
                <a:solidFill>
                  <a:srgbClr val="FFFFFF"/>
                </a:solidFill>
                <a:latin typeface="+mn-lt"/>
                <a:ea typeface="+mn-ea"/>
                <a:cs typeface="+mn-cs"/>
                <a:sym typeface="ヒラギノ角ゴ ProN W3"/>
              </a:defRPr>
            </a:lvl1pPr>
          </a:lstStyle>
          <a:p>
            <a:r>
              <a:t>28</a:t>
            </a:r>
          </a:p>
        </p:txBody>
      </p:sp>
      <p:sp>
        <p:nvSpPr>
          <p:cNvPr id="2" name="テキストエディタで開いたところ">
            <a:extLst>
              <a:ext uri="{FF2B5EF4-FFF2-40B4-BE49-F238E27FC236}">
                <a16:creationId xmlns:a16="http://schemas.microsoft.com/office/drawing/2014/main" id="{CA0561C6-1C15-24FD-E1B8-01EF741F15A5}"/>
              </a:ext>
            </a:extLst>
          </p:cNvPr>
          <p:cNvSpPr txBox="1"/>
          <p:nvPr/>
        </p:nvSpPr>
        <p:spPr>
          <a:xfrm>
            <a:off x="8641143" y="359851"/>
            <a:ext cx="7101714"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テキストエディタで開いたところ</a:t>
            </a:r>
          </a:p>
        </p:txBody>
      </p:sp>
      <p:pic>
        <p:nvPicPr>
          <p:cNvPr id="4" name="図 3" descr="アイコン&#10;&#10;自動的に生成された説明">
            <a:extLst>
              <a:ext uri="{FF2B5EF4-FFF2-40B4-BE49-F238E27FC236}">
                <a16:creationId xmlns:a16="http://schemas.microsoft.com/office/drawing/2014/main" id="{F43FBEBA-CBE8-0A8F-0C78-F0A4B37E9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7901" y="7927049"/>
            <a:ext cx="5578678" cy="5368953"/>
          </a:xfrm>
          <a:prstGeom prst="rect">
            <a:avLst/>
          </a:prstGeom>
          <a:ln>
            <a:solidFill>
              <a:schemeClr val="tx1"/>
            </a:solidFill>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スクリーンショット 2021-12-07 7.10.14.png" descr="スクリーンショット 2021-12-07 7.10.14.png"/>
          <p:cNvPicPr>
            <a:picLocks noChangeAspect="1"/>
          </p:cNvPicPr>
          <p:nvPr/>
        </p:nvPicPr>
        <p:blipFill>
          <a:blip r:embed="rId2"/>
          <a:stretch>
            <a:fillRect/>
          </a:stretch>
        </p:blipFill>
        <p:spPr>
          <a:xfrm>
            <a:off x="2610917" y="2764814"/>
            <a:ext cx="18259228" cy="10504631"/>
          </a:xfrm>
          <a:prstGeom prst="rect">
            <a:avLst/>
          </a:prstGeom>
          <a:ln w="12700">
            <a:miter lim="400000"/>
          </a:ln>
        </p:spPr>
      </p:pic>
      <p:sp>
        <p:nvSpPr>
          <p:cNvPr id="305" name="四角形"/>
          <p:cNvSpPr/>
          <p:nvPr/>
        </p:nvSpPr>
        <p:spPr>
          <a:xfrm>
            <a:off x="2819752" y="5320062"/>
            <a:ext cx="17620077" cy="414576"/>
          </a:xfrm>
          <a:prstGeom prst="rect">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6" name="0始まりなので[0][7]は1枚目の8行目"/>
          <p:cNvSpPr txBox="1"/>
          <p:nvPr/>
        </p:nvSpPr>
        <p:spPr>
          <a:xfrm>
            <a:off x="5331353" y="7331075"/>
            <a:ext cx="12180990" cy="83185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solidFill>
                  <a:srgbClr val="FFFFFF"/>
                </a:solidFill>
                <a:latin typeface="+mn-lt"/>
                <a:ea typeface="+mn-ea"/>
                <a:cs typeface="+mn-cs"/>
                <a:sym typeface="ヒラギノ角ゴ ProN W3"/>
              </a:defRPr>
            </a:lvl1pPr>
          </a:lstStyle>
          <a:p>
            <a:r>
              <a:t>0始まりなので[0][7]は1枚目の8行目</a:t>
            </a:r>
          </a:p>
        </p:txBody>
      </p:sp>
      <p:pic>
        <p:nvPicPr>
          <p:cNvPr id="3" name="図 2" descr="テキスト が含まれている画像&#10;&#10;自動的に生成された説明">
            <a:extLst>
              <a:ext uri="{FF2B5EF4-FFF2-40B4-BE49-F238E27FC236}">
                <a16:creationId xmlns:a16="http://schemas.microsoft.com/office/drawing/2014/main" id="{CF2B8BA9-66C8-3CA3-BF4F-5816075CE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923" y="213542"/>
            <a:ext cx="16739734" cy="2124075"/>
          </a:xfrm>
          <a:prstGeom prst="rect">
            <a:avLst/>
          </a:prstGeom>
          <a:ln>
            <a:solidFill>
              <a:schemeClr val="tx1"/>
            </a:solidFill>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深層学習(教師あり機械学習)の復習"/>
          <p:cNvSpPr txBox="1"/>
          <p:nvPr/>
        </p:nvSpPr>
        <p:spPr>
          <a:xfrm>
            <a:off x="6340754" y="649647"/>
            <a:ext cx="1170249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深層学習(教師あり機械学習)の復習</a:t>
            </a:r>
          </a:p>
        </p:txBody>
      </p:sp>
      <p:sp>
        <p:nvSpPr>
          <p:cNvPr id="162" name="データを用意する"/>
          <p:cNvSpPr txBox="1"/>
          <p:nvPr/>
        </p:nvSpPr>
        <p:spPr>
          <a:xfrm>
            <a:off x="1508864" y="3388212"/>
            <a:ext cx="60071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データを用意する</a:t>
            </a:r>
          </a:p>
        </p:txBody>
      </p:sp>
      <p:sp>
        <p:nvSpPr>
          <p:cNvPr id="163" name="学習させる"/>
          <p:cNvSpPr txBox="1"/>
          <p:nvPr/>
        </p:nvSpPr>
        <p:spPr>
          <a:xfrm>
            <a:off x="10561815" y="3388212"/>
            <a:ext cx="3775203"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学習させる</a:t>
            </a:r>
          </a:p>
        </p:txBody>
      </p:sp>
      <p:sp>
        <p:nvSpPr>
          <p:cNvPr id="164" name="評価する…"/>
          <p:cNvSpPr txBox="1"/>
          <p:nvPr/>
        </p:nvSpPr>
        <p:spPr>
          <a:xfrm>
            <a:off x="17419698" y="2872592"/>
            <a:ext cx="5809692" cy="1869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400">
              <a:lnSpc>
                <a:spcPct val="90000"/>
              </a:lnSpc>
              <a:defRPr sz="5800">
                <a:latin typeface="ヒラギノ丸ゴ ProN W4"/>
                <a:ea typeface="ヒラギノ丸ゴ ProN W4"/>
                <a:cs typeface="ヒラギノ丸ゴ ProN W4"/>
                <a:sym typeface="ヒラギノ丸ゴ ProN W4"/>
              </a:defRPr>
            </a:pPr>
            <a:r>
              <a:t>評価する</a:t>
            </a:r>
          </a:p>
          <a:p>
            <a:pPr defTabSz="2438400">
              <a:lnSpc>
                <a:spcPct val="90000"/>
              </a:lnSpc>
              <a:defRPr sz="5800">
                <a:latin typeface="ヒラギノ丸ゴ ProN W4"/>
                <a:ea typeface="ヒラギノ丸ゴ ProN W4"/>
                <a:cs typeface="ヒラギノ丸ゴ ProN W4"/>
                <a:sym typeface="ヒラギノ丸ゴ ProN W4"/>
              </a:defRPr>
            </a:pPr>
            <a:r>
              <a:t>(分類、予測など)</a:t>
            </a:r>
          </a:p>
        </p:txBody>
      </p:sp>
      <p:pic>
        <p:nvPicPr>
          <p:cNvPr id="165"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522048" y="9868767"/>
            <a:ext cx="5699539" cy="3477414"/>
          </a:xfrm>
          <a:prstGeom prst="rect">
            <a:avLst/>
          </a:prstGeom>
          <a:ln w="12700">
            <a:miter lim="400000"/>
          </a:ln>
        </p:spPr>
      </p:pic>
      <p:sp>
        <p:nvSpPr>
          <p:cNvPr id="166" name="病気か否か"/>
          <p:cNvSpPr txBox="1"/>
          <p:nvPr/>
        </p:nvSpPr>
        <p:spPr>
          <a:xfrm>
            <a:off x="19031180" y="6883467"/>
            <a:ext cx="31803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200">
                <a:solidFill>
                  <a:srgbClr val="5E5E5E"/>
                </a:solidFill>
                <a:latin typeface="+mn-lt"/>
                <a:ea typeface="+mn-ea"/>
                <a:cs typeface="+mn-cs"/>
                <a:sym typeface="ヒラギノ角ゴ ProN W3"/>
              </a:defRPr>
            </a:lvl1pPr>
          </a:lstStyle>
          <a:p>
            <a:r>
              <a:rPr sz="4800"/>
              <a:t>病気か否か</a:t>
            </a:r>
          </a:p>
        </p:txBody>
      </p:sp>
      <p:sp>
        <p:nvSpPr>
          <p:cNvPr id="167" name="ニューラルネットワーク"/>
          <p:cNvSpPr txBox="1"/>
          <p:nvPr/>
        </p:nvSpPr>
        <p:spPr>
          <a:xfrm>
            <a:off x="9686902" y="9062564"/>
            <a:ext cx="5369815"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ニューラルネットワーク</a:t>
            </a:r>
          </a:p>
        </p:txBody>
      </p:sp>
      <p:pic>
        <p:nvPicPr>
          <p:cNvPr id="168" name="スクリーンショット 2021-02-16 9.04.12.png" descr="スクリーンショット 2021-02-16 9.04.12.png"/>
          <p:cNvPicPr>
            <a:picLocks noChangeAspect="1"/>
          </p:cNvPicPr>
          <p:nvPr/>
        </p:nvPicPr>
        <p:blipFill>
          <a:blip r:embed="rId3">
            <a:alphaModFix amt="33151"/>
          </a:blip>
          <a:stretch>
            <a:fillRect/>
          </a:stretch>
        </p:blipFill>
        <p:spPr>
          <a:xfrm>
            <a:off x="10166188" y="5863943"/>
            <a:ext cx="3535173" cy="2709198"/>
          </a:xfrm>
          <a:prstGeom prst="rect">
            <a:avLst/>
          </a:prstGeom>
          <a:ln w="25400">
            <a:solidFill>
              <a:srgbClr val="000000"/>
            </a:solidFill>
            <a:miter lim="400000"/>
          </a:ln>
        </p:spPr>
      </p:pic>
      <p:sp>
        <p:nvSpPr>
          <p:cNvPr id="169" name="ロジスティック回帰分析"/>
          <p:cNvSpPr txBox="1"/>
          <p:nvPr/>
        </p:nvSpPr>
        <p:spPr>
          <a:xfrm>
            <a:off x="9487788" y="4983105"/>
            <a:ext cx="5408423"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ロジスティック回帰分析</a:t>
            </a:r>
          </a:p>
        </p:txBody>
      </p:sp>
      <p:sp>
        <p:nvSpPr>
          <p:cNvPr id="170" name="犬か猫か"/>
          <p:cNvSpPr txBox="1"/>
          <p:nvPr/>
        </p:nvSpPr>
        <p:spPr>
          <a:xfrm>
            <a:off x="19338957" y="7994973"/>
            <a:ext cx="2564806"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200">
                <a:solidFill>
                  <a:srgbClr val="5E5E5E"/>
                </a:solidFill>
                <a:latin typeface="+mn-lt"/>
                <a:ea typeface="+mn-ea"/>
                <a:cs typeface="+mn-cs"/>
                <a:sym typeface="ヒラギノ角ゴ ProN W3"/>
              </a:defRPr>
            </a:lvl1pPr>
          </a:lstStyle>
          <a:p>
            <a:r>
              <a:rPr sz="4800"/>
              <a:t>犬か猫か</a:t>
            </a:r>
          </a:p>
        </p:txBody>
      </p:sp>
      <p:sp>
        <p:nvSpPr>
          <p:cNvPr id="171" name="四角形"/>
          <p:cNvSpPr/>
          <p:nvPr/>
        </p:nvSpPr>
        <p:spPr>
          <a:xfrm>
            <a:off x="1512281" y="6975109"/>
            <a:ext cx="2944750" cy="3564051"/>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2" name="四角形"/>
          <p:cNvSpPr/>
          <p:nvPr/>
        </p:nvSpPr>
        <p:spPr>
          <a:xfrm>
            <a:off x="5274947" y="7055607"/>
            <a:ext cx="1907263" cy="340305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3" name="x(特徴量データ)"/>
          <p:cNvSpPr txBox="1"/>
          <p:nvPr/>
        </p:nvSpPr>
        <p:spPr>
          <a:xfrm>
            <a:off x="1512281" y="6134802"/>
            <a:ext cx="29447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x(特徴量データ)</a:t>
            </a:r>
          </a:p>
        </p:txBody>
      </p:sp>
      <p:sp>
        <p:nvSpPr>
          <p:cNvPr id="174" name="y(正解データ)"/>
          <p:cNvSpPr txBox="1"/>
          <p:nvPr/>
        </p:nvSpPr>
        <p:spPr>
          <a:xfrm>
            <a:off x="4944608" y="6134802"/>
            <a:ext cx="256794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y(正解データ)</a:t>
            </a:r>
          </a:p>
        </p:txBody>
      </p:sp>
      <p:sp>
        <p:nvSpPr>
          <p:cNvPr id="175" name="x"/>
          <p:cNvSpPr txBox="1"/>
          <p:nvPr/>
        </p:nvSpPr>
        <p:spPr>
          <a:xfrm>
            <a:off x="2809967" y="8174299"/>
            <a:ext cx="34937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a:t>
            </a:r>
          </a:p>
        </p:txBody>
      </p:sp>
      <p:sp>
        <p:nvSpPr>
          <p:cNvPr id="176" name="y"/>
          <p:cNvSpPr txBox="1"/>
          <p:nvPr/>
        </p:nvSpPr>
        <p:spPr>
          <a:xfrm>
            <a:off x="6051794" y="8174299"/>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スクリーンショット 2021-12-07 7.10.14.png" descr="スクリーンショット 2021-12-07 7.10.14.png"/>
          <p:cNvPicPr>
            <a:picLocks noChangeAspect="1"/>
          </p:cNvPicPr>
          <p:nvPr/>
        </p:nvPicPr>
        <p:blipFill>
          <a:blip r:embed="rId2"/>
          <a:stretch>
            <a:fillRect/>
          </a:stretch>
        </p:blipFill>
        <p:spPr>
          <a:xfrm>
            <a:off x="2610917" y="2764814"/>
            <a:ext cx="18259228" cy="10504631"/>
          </a:xfrm>
          <a:prstGeom prst="rect">
            <a:avLst/>
          </a:prstGeom>
          <a:ln w="12700">
            <a:miter lim="400000"/>
          </a:ln>
        </p:spPr>
      </p:pic>
      <p:sp>
        <p:nvSpPr>
          <p:cNvPr id="310" name="四角形"/>
          <p:cNvSpPr/>
          <p:nvPr/>
        </p:nvSpPr>
        <p:spPr>
          <a:xfrm>
            <a:off x="7784248" y="5320062"/>
            <a:ext cx="593317" cy="414576"/>
          </a:xfrm>
          <a:prstGeom prst="rect">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1" name="0始まりなので[0][7][7]は1枚目の8行目の8列目"/>
          <p:cNvSpPr txBox="1"/>
          <p:nvPr/>
        </p:nvSpPr>
        <p:spPr>
          <a:xfrm>
            <a:off x="3519431" y="7331075"/>
            <a:ext cx="15804834" cy="83185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solidFill>
                  <a:srgbClr val="FFFFFF"/>
                </a:solidFill>
                <a:latin typeface="+mn-lt"/>
                <a:ea typeface="+mn-ea"/>
                <a:cs typeface="+mn-cs"/>
                <a:sym typeface="ヒラギノ角ゴ ProN W3"/>
              </a:defRPr>
            </a:lvl1pPr>
          </a:lstStyle>
          <a:p>
            <a:r>
              <a:t>0始まりなので[0][7][7]は1枚目の8行目の8列目</a:t>
            </a:r>
          </a:p>
        </p:txBody>
      </p:sp>
      <p:pic>
        <p:nvPicPr>
          <p:cNvPr id="3" name="図 2" descr="グラフィカル ユーザー インターフェイス, アプリケーション&#10;&#10;自動的に生成された説明">
            <a:extLst>
              <a:ext uri="{FF2B5EF4-FFF2-40B4-BE49-F238E27FC236}">
                <a16:creationId xmlns:a16="http://schemas.microsoft.com/office/drawing/2014/main" id="{B26BD025-F1E6-6B27-B39A-DD3B1D34B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958" y="438820"/>
            <a:ext cx="9183779" cy="1785735"/>
          </a:xfrm>
          <a:prstGeom prst="rect">
            <a:avLst/>
          </a:prstGeom>
          <a:ln>
            <a:solidFill>
              <a:schemeClr val="tx1"/>
            </a:solidFill>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スクリーンショット 2021-12-07 7.10.14.png" descr="スクリーンショット 2021-12-07 7.10.14.png"/>
          <p:cNvPicPr>
            <a:picLocks noChangeAspect="1"/>
          </p:cNvPicPr>
          <p:nvPr/>
        </p:nvPicPr>
        <p:blipFill>
          <a:blip r:embed="rId2"/>
          <a:stretch>
            <a:fillRect/>
          </a:stretch>
        </p:blipFill>
        <p:spPr>
          <a:xfrm>
            <a:off x="2610917" y="2764814"/>
            <a:ext cx="18259228" cy="10504631"/>
          </a:xfrm>
          <a:prstGeom prst="rect">
            <a:avLst/>
          </a:prstGeom>
          <a:ln w="12700">
            <a:miter lim="400000"/>
          </a:ln>
        </p:spPr>
      </p:pic>
      <p:sp>
        <p:nvSpPr>
          <p:cNvPr id="315" name="y_trainには60000枚の数字(=正解)…"/>
          <p:cNvSpPr txBox="1"/>
          <p:nvPr/>
        </p:nvSpPr>
        <p:spPr>
          <a:xfrm>
            <a:off x="11388761" y="382059"/>
            <a:ext cx="12143126" cy="192405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5700">
                <a:solidFill>
                  <a:srgbClr val="FFFFFF"/>
                </a:solidFill>
                <a:latin typeface="+mn-lt"/>
                <a:ea typeface="+mn-ea"/>
                <a:cs typeface="+mn-cs"/>
                <a:sym typeface="ヒラギノ角ゴ ProN W3"/>
              </a:defRPr>
            </a:pPr>
            <a:r>
              <a:t>y_trainには60000枚の数字(=正解)</a:t>
            </a:r>
          </a:p>
          <a:p>
            <a:pPr>
              <a:defRPr sz="5700">
                <a:solidFill>
                  <a:srgbClr val="FFFFFF"/>
                </a:solidFill>
                <a:latin typeface="+mn-lt"/>
                <a:ea typeface="+mn-ea"/>
                <a:cs typeface="+mn-cs"/>
                <a:sym typeface="ヒラギノ角ゴ ProN W3"/>
              </a:defRPr>
            </a:pPr>
            <a:r>
              <a:t>y_train[0]が1枚目の数字(=5)</a:t>
            </a: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967F20B6-5A61-71FB-6AB9-E7FFA488A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616" y="290558"/>
            <a:ext cx="7504634" cy="4132986"/>
          </a:xfrm>
          <a:prstGeom prst="rect">
            <a:avLst/>
          </a:prstGeom>
          <a:ln>
            <a:solidFill>
              <a:schemeClr val="tx1"/>
            </a:solidFill>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スクリーンショット 2021-12-07 7.10.14.png" descr="スクリーンショット 2021-12-07 7.10.14.png"/>
          <p:cNvPicPr>
            <a:picLocks noChangeAspect="1"/>
          </p:cNvPicPr>
          <p:nvPr/>
        </p:nvPicPr>
        <p:blipFill>
          <a:blip r:embed="rId2"/>
          <a:stretch>
            <a:fillRect/>
          </a:stretch>
        </p:blipFill>
        <p:spPr>
          <a:xfrm>
            <a:off x="2610917" y="2764814"/>
            <a:ext cx="18259228" cy="10504631"/>
          </a:xfrm>
          <a:prstGeom prst="rect">
            <a:avLst/>
          </a:prstGeom>
          <a:ln w="12700">
            <a:miter lim="400000"/>
          </a:ln>
        </p:spPr>
      </p:pic>
      <p:sp>
        <p:nvSpPr>
          <p:cNvPr id="315" name="y_trainには60000枚の数字(=正解)…"/>
          <p:cNvSpPr txBox="1"/>
          <p:nvPr/>
        </p:nvSpPr>
        <p:spPr>
          <a:xfrm>
            <a:off x="11388761" y="382059"/>
            <a:ext cx="12143126" cy="192405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5700">
                <a:solidFill>
                  <a:srgbClr val="FFFFFF"/>
                </a:solidFill>
                <a:latin typeface="+mn-lt"/>
                <a:ea typeface="+mn-ea"/>
                <a:cs typeface="+mn-cs"/>
                <a:sym typeface="ヒラギノ角ゴ ProN W3"/>
              </a:defRPr>
            </a:pPr>
            <a:r>
              <a:rPr dirty="0"/>
              <a:t>y_trainには60000枚の数字(=</a:t>
            </a:r>
            <a:r>
              <a:rPr dirty="0" err="1"/>
              <a:t>正解</a:t>
            </a:r>
            <a:r>
              <a:rPr dirty="0"/>
              <a:t>)</a:t>
            </a:r>
          </a:p>
          <a:p>
            <a:pPr>
              <a:defRPr sz="5700">
                <a:solidFill>
                  <a:srgbClr val="FFFFFF"/>
                </a:solidFill>
                <a:latin typeface="+mn-lt"/>
                <a:ea typeface="+mn-ea"/>
                <a:cs typeface="+mn-cs"/>
                <a:sym typeface="ヒラギノ角ゴ ProN W3"/>
              </a:defRPr>
            </a:pPr>
            <a:r>
              <a:rPr dirty="0" err="1"/>
              <a:t>y_train</a:t>
            </a:r>
            <a:r>
              <a:rPr dirty="0"/>
              <a:t>[0]が1枚目の数字(=5)</a:t>
            </a:r>
          </a:p>
        </p:txBody>
      </p:sp>
      <p:sp>
        <p:nvSpPr>
          <p:cNvPr id="5" name="y_trainには60000枚の数字(=正解)…">
            <a:extLst>
              <a:ext uri="{FF2B5EF4-FFF2-40B4-BE49-F238E27FC236}">
                <a16:creationId xmlns:a16="http://schemas.microsoft.com/office/drawing/2014/main" id="{380A67F6-DDBB-483E-8703-A5E3910A5E7B}"/>
              </a:ext>
            </a:extLst>
          </p:cNvPr>
          <p:cNvSpPr txBox="1"/>
          <p:nvPr/>
        </p:nvSpPr>
        <p:spPr>
          <a:xfrm>
            <a:off x="4662379" y="4786733"/>
            <a:ext cx="13958130" cy="185691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5700">
                <a:solidFill>
                  <a:srgbClr val="FFFFFF"/>
                </a:solidFill>
                <a:latin typeface="+mn-lt"/>
                <a:ea typeface="+mn-ea"/>
                <a:cs typeface="+mn-cs"/>
                <a:sym typeface="ヒラギノ角ゴ ProN W3"/>
              </a:defRPr>
            </a:pPr>
            <a:r>
              <a:rPr lang="en-US" dirty="0" err="1"/>
              <a:t>x_train</a:t>
            </a:r>
            <a:r>
              <a:rPr lang="en-US" dirty="0"/>
              <a:t>[0]</a:t>
            </a:r>
            <a:r>
              <a:rPr lang="ja-JP" altLang="en-US" dirty="0"/>
              <a:t>は</a:t>
            </a:r>
            <a:r>
              <a:rPr lang="en-US" altLang="ja-JP" dirty="0"/>
              <a:t>1</a:t>
            </a:r>
            <a:r>
              <a:rPr lang="ja-JP" altLang="en-US" dirty="0"/>
              <a:t>枚目の画像の配列</a:t>
            </a:r>
            <a:r>
              <a:rPr lang="en-US" altLang="ja-JP" dirty="0"/>
              <a:t>(28*28)</a:t>
            </a:r>
            <a:r>
              <a:rPr lang="ja-JP" altLang="en-US" dirty="0"/>
              <a:t>、</a:t>
            </a:r>
            <a:r>
              <a:rPr lang="en-US" altLang="ja-JP" dirty="0" err="1"/>
              <a:t>y_train</a:t>
            </a:r>
            <a:r>
              <a:rPr lang="en-US" altLang="ja-JP" dirty="0"/>
              <a:t>[0]</a:t>
            </a:r>
            <a:r>
              <a:rPr lang="ja-JP" altLang="en-US" dirty="0"/>
              <a:t>には</a:t>
            </a:r>
            <a:r>
              <a:rPr lang="en-US" altLang="ja-JP" dirty="0"/>
              <a:t>1</a:t>
            </a:r>
            <a:r>
              <a:rPr lang="ja-JP" altLang="en-US" dirty="0"/>
              <a:t>枚目の正解の数字</a:t>
            </a:r>
            <a:endParaRPr dirty="0"/>
          </a:p>
        </p:txBody>
      </p:sp>
      <p:sp>
        <p:nvSpPr>
          <p:cNvPr id="6" name="y_trainには60000枚の数字(=正解)…">
            <a:extLst>
              <a:ext uri="{FF2B5EF4-FFF2-40B4-BE49-F238E27FC236}">
                <a16:creationId xmlns:a16="http://schemas.microsoft.com/office/drawing/2014/main" id="{3A33D439-5219-4655-80C3-B86D4553CFB5}"/>
              </a:ext>
            </a:extLst>
          </p:cNvPr>
          <p:cNvSpPr txBox="1"/>
          <p:nvPr/>
        </p:nvSpPr>
        <p:spPr>
          <a:xfrm>
            <a:off x="4662379" y="7737111"/>
            <a:ext cx="14957464" cy="185691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5700">
                <a:solidFill>
                  <a:srgbClr val="FFFFFF"/>
                </a:solidFill>
                <a:latin typeface="+mn-lt"/>
                <a:ea typeface="+mn-ea"/>
                <a:cs typeface="+mn-cs"/>
                <a:sym typeface="ヒラギノ角ゴ ProN W3"/>
              </a:defRPr>
            </a:pPr>
            <a:r>
              <a:rPr lang="en-US" dirty="0" err="1"/>
              <a:t>x_train</a:t>
            </a:r>
            <a:r>
              <a:rPr lang="en-US" dirty="0"/>
              <a:t>[</a:t>
            </a:r>
            <a:r>
              <a:rPr lang="en-US" dirty="0" err="1"/>
              <a:t>i</a:t>
            </a:r>
            <a:r>
              <a:rPr lang="en-US" dirty="0"/>
              <a:t>]</a:t>
            </a:r>
            <a:r>
              <a:rPr lang="ja-JP" altLang="en-US" dirty="0"/>
              <a:t>は</a:t>
            </a:r>
            <a:r>
              <a:rPr lang="en-US" altLang="ja-JP" dirty="0"/>
              <a:t>i+1</a:t>
            </a:r>
            <a:r>
              <a:rPr lang="ja-JP" altLang="en-US" dirty="0"/>
              <a:t>枚目の画像の配列</a:t>
            </a:r>
            <a:r>
              <a:rPr lang="en-US" altLang="ja-JP" dirty="0"/>
              <a:t>(28*28)</a:t>
            </a:r>
            <a:r>
              <a:rPr lang="ja-JP" altLang="en-US" dirty="0"/>
              <a:t>、</a:t>
            </a:r>
            <a:r>
              <a:rPr lang="en-US" altLang="ja-JP" dirty="0" err="1"/>
              <a:t>y_train</a:t>
            </a:r>
            <a:r>
              <a:rPr lang="en-US" altLang="ja-JP" dirty="0"/>
              <a:t>[i]</a:t>
            </a:r>
            <a:r>
              <a:rPr lang="ja-JP" altLang="en-US" dirty="0"/>
              <a:t>には</a:t>
            </a:r>
            <a:r>
              <a:rPr lang="en-US" altLang="ja-JP" dirty="0"/>
              <a:t>i+1</a:t>
            </a:r>
            <a:r>
              <a:rPr lang="ja-JP" altLang="en-US" dirty="0"/>
              <a:t>枚目の正解の数字</a:t>
            </a:r>
            <a:endParaRPr dirty="0"/>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A34289C1-FBDC-6384-A2E1-2DD63E9B9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616" y="290558"/>
            <a:ext cx="7504634" cy="4132986"/>
          </a:xfrm>
          <a:prstGeom prst="rect">
            <a:avLst/>
          </a:prstGeom>
          <a:ln>
            <a:solidFill>
              <a:schemeClr val="tx1"/>
            </a:solidFill>
          </a:ln>
        </p:spPr>
      </p:pic>
    </p:spTree>
    <p:extLst>
      <p:ext uri="{BB962C8B-B14F-4D97-AF65-F5344CB8AC3E}">
        <p14:creationId xmlns:p14="http://schemas.microsoft.com/office/powerpoint/2010/main" val="23941090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11115889" y="594350"/>
            <a:ext cx="164147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課題</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テキスト ボックス 1">
            <a:extLst>
              <a:ext uri="{FF2B5EF4-FFF2-40B4-BE49-F238E27FC236}">
                <a16:creationId xmlns:a16="http://schemas.microsoft.com/office/drawing/2014/main" id="{660DB688-EA59-1B51-6D4B-C3554275BB98}"/>
              </a:ext>
            </a:extLst>
          </p:cNvPr>
          <p:cNvSpPr txBox="1"/>
          <p:nvPr/>
        </p:nvSpPr>
        <p:spPr>
          <a:xfrm>
            <a:off x="4358782" y="3513218"/>
            <a:ext cx="1472197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ja-JP" altLang="en-US" sz="6000" dirty="0"/>
              <a:t>・</a:t>
            </a:r>
            <a:r>
              <a:rPr lang="en-US" altLang="ja-JP" sz="6000" dirty="0"/>
              <a:t>WebClass</a:t>
            </a:r>
            <a:r>
              <a:rPr lang="ja-JP" altLang="en-US" sz="6000" dirty="0"/>
              <a:t>にある課題</a:t>
            </a:r>
            <a:r>
              <a:rPr lang="en-US" altLang="ja-JP" sz="6000" dirty="0"/>
              <a:t>1</a:t>
            </a:r>
            <a:r>
              <a:rPr lang="ja-JP" altLang="en-US" sz="6000" dirty="0"/>
              <a:t>をやりましょう</a:t>
            </a:r>
            <a:endParaRPr lang="en-US" altLang="ja-JP" sz="6000" dirty="0"/>
          </a:p>
        </p:txBody>
      </p:sp>
      <p:sp>
        <p:nvSpPr>
          <p:cNvPr id="7" name="スライド番号プレースホルダー 6">
            <a:extLst>
              <a:ext uri="{FF2B5EF4-FFF2-40B4-BE49-F238E27FC236}">
                <a16:creationId xmlns:a16="http://schemas.microsoft.com/office/drawing/2014/main" id="{018DA40C-4265-EC9D-004A-A91D675A7A6C}"/>
              </a:ext>
            </a:extLst>
          </p:cNvPr>
          <p:cNvSpPr>
            <a:spLocks noGrp="1"/>
          </p:cNvSpPr>
          <p:nvPr>
            <p:ph type="sldNum" sz="quarter" idx="2"/>
          </p:nvPr>
        </p:nvSpPr>
        <p:spPr/>
        <p:txBody>
          <a:bodyPr/>
          <a:lstStyle/>
          <a:p>
            <a:fld id="{86CB4B4D-7CA3-9044-876B-883B54F8677D}" type="slidenum">
              <a:rPr lang="en-US" altLang="ja-JP"/>
              <a:t>53</a:t>
            </a:fld>
            <a:endParaRPr lang="ja-JP" altLang="en-US"/>
          </a:p>
        </p:txBody>
      </p:sp>
      <p:sp>
        <p:nvSpPr>
          <p:cNvPr id="8" name="テキスト ボックス 7">
            <a:extLst>
              <a:ext uri="{FF2B5EF4-FFF2-40B4-BE49-F238E27FC236}">
                <a16:creationId xmlns:a16="http://schemas.microsoft.com/office/drawing/2014/main" id="{B31614D0-B002-CDEA-FB25-6C0E05903A51}"/>
              </a:ext>
            </a:extLst>
          </p:cNvPr>
          <p:cNvSpPr txBox="1"/>
          <p:nvPr/>
        </p:nvSpPr>
        <p:spPr>
          <a:xfrm>
            <a:off x="4358782" y="7088677"/>
            <a:ext cx="16722527"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lang="ja-JP" altLang="en-US" sz="4800" dirty="0"/>
              <a:t>締め切りは</a:t>
            </a:r>
            <a:r>
              <a:rPr lang="en-US" altLang="ja-JP" sz="4800" dirty="0"/>
              <a:t>1</a:t>
            </a:r>
            <a:r>
              <a:rPr lang="ja-JP" altLang="en-US" sz="4800" dirty="0"/>
              <a:t>週間後の</a:t>
            </a:r>
            <a:r>
              <a:rPr lang="en-US" altLang="ja-JP" sz="4800" dirty="0"/>
              <a:t>5/2</a:t>
            </a:r>
            <a:r>
              <a:rPr lang="ja-JP" altLang="en-US" sz="4800" dirty="0"/>
              <a:t>の</a:t>
            </a:r>
            <a:r>
              <a:rPr lang="en-US" altLang="ja-JP" sz="4800" dirty="0"/>
              <a:t>23:59</a:t>
            </a:r>
            <a:r>
              <a:rPr lang="ja-JP" altLang="en-US" sz="4800" dirty="0"/>
              <a:t>です。</a:t>
            </a:r>
            <a:endParaRPr lang="en-US" altLang="ja-JP" sz="4800" dirty="0"/>
          </a:p>
          <a:p>
            <a:pPr marR="0" defTabSz="825500" rtl="0" fontAlgn="auto" latinLnBrk="0" hangingPunct="0">
              <a:lnSpc>
                <a:spcPct val="100000"/>
              </a:lnSpc>
              <a:spcBef>
                <a:spcPts val="0"/>
              </a:spcBef>
              <a:spcAft>
                <a:spcPts val="0"/>
              </a:spcAft>
              <a:buClrTx/>
              <a:buSzTx/>
              <a:tabLst/>
            </a:pP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締め切りを過ぎた課題は受け取らないので注意して下さい</a:t>
            </a:r>
            <a:r>
              <a:rPr lang="ja-JP" altLang="en-US" sz="4800" dirty="0"/>
              <a:t>。</a:t>
            </a:r>
            <a:endParaRPr lang="en-US" altLang="ja-JP" sz="4800" dirty="0"/>
          </a:p>
          <a:p>
            <a:pPr marR="0" defTabSz="825500" rtl="0" fontAlgn="auto" latinLnBrk="0" hangingPunct="0">
              <a:lnSpc>
                <a:spcPct val="100000"/>
              </a:lnSpc>
              <a:spcBef>
                <a:spcPts val="0"/>
              </a:spcBef>
              <a:spcAft>
                <a:spcPts val="0"/>
              </a:spcAft>
              <a:buClrTx/>
              <a:buSzTx/>
              <a:tabLst/>
            </a:pP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(1</a:t>
            </a: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週間後に正解をアップします</a:t>
            </a: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p>
        </p:txBody>
      </p:sp>
    </p:spTree>
    <p:extLst>
      <p:ext uri="{BB962C8B-B14F-4D97-AF65-F5344CB8AC3E}">
        <p14:creationId xmlns:p14="http://schemas.microsoft.com/office/powerpoint/2010/main" val="14748655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深層学習(教師あり機械学習)の復習"/>
          <p:cNvSpPr txBox="1"/>
          <p:nvPr/>
        </p:nvSpPr>
        <p:spPr>
          <a:xfrm>
            <a:off x="6340754" y="649647"/>
            <a:ext cx="1170249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深層学習(教師あり機械学習)の復習</a:t>
            </a:r>
          </a:p>
        </p:txBody>
      </p:sp>
      <p:sp>
        <p:nvSpPr>
          <p:cNvPr id="162" name="データを用意する"/>
          <p:cNvSpPr txBox="1"/>
          <p:nvPr/>
        </p:nvSpPr>
        <p:spPr>
          <a:xfrm>
            <a:off x="1508864" y="3388212"/>
            <a:ext cx="60071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データを用意する</a:t>
            </a:r>
          </a:p>
        </p:txBody>
      </p:sp>
      <p:sp>
        <p:nvSpPr>
          <p:cNvPr id="163" name="学習させる"/>
          <p:cNvSpPr txBox="1"/>
          <p:nvPr/>
        </p:nvSpPr>
        <p:spPr>
          <a:xfrm>
            <a:off x="10561815" y="3388212"/>
            <a:ext cx="3775203"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学習させる</a:t>
            </a:r>
          </a:p>
        </p:txBody>
      </p:sp>
      <p:sp>
        <p:nvSpPr>
          <p:cNvPr id="164" name="評価する…"/>
          <p:cNvSpPr txBox="1"/>
          <p:nvPr/>
        </p:nvSpPr>
        <p:spPr>
          <a:xfrm>
            <a:off x="17419698" y="2872592"/>
            <a:ext cx="5809692" cy="1869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400">
              <a:lnSpc>
                <a:spcPct val="90000"/>
              </a:lnSpc>
              <a:defRPr sz="5800">
                <a:latin typeface="ヒラギノ丸ゴ ProN W4"/>
                <a:ea typeface="ヒラギノ丸ゴ ProN W4"/>
                <a:cs typeface="ヒラギノ丸ゴ ProN W4"/>
                <a:sym typeface="ヒラギノ丸ゴ ProN W4"/>
              </a:defRPr>
            </a:pPr>
            <a:r>
              <a:t>評価する</a:t>
            </a:r>
          </a:p>
          <a:p>
            <a:pPr defTabSz="2438400">
              <a:lnSpc>
                <a:spcPct val="90000"/>
              </a:lnSpc>
              <a:defRPr sz="5800">
                <a:latin typeface="ヒラギノ丸ゴ ProN W4"/>
                <a:ea typeface="ヒラギノ丸ゴ ProN W4"/>
                <a:cs typeface="ヒラギノ丸ゴ ProN W4"/>
                <a:sym typeface="ヒラギノ丸ゴ ProN W4"/>
              </a:defRPr>
            </a:pPr>
            <a:r>
              <a:t>(分類、予測など)</a:t>
            </a:r>
          </a:p>
        </p:txBody>
      </p:sp>
      <p:pic>
        <p:nvPicPr>
          <p:cNvPr id="165"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522048" y="9868767"/>
            <a:ext cx="5699539" cy="3477414"/>
          </a:xfrm>
          <a:prstGeom prst="rect">
            <a:avLst/>
          </a:prstGeom>
          <a:ln w="12700">
            <a:miter lim="400000"/>
          </a:ln>
        </p:spPr>
      </p:pic>
      <p:sp>
        <p:nvSpPr>
          <p:cNvPr id="167" name="ニューラルネットワーク"/>
          <p:cNvSpPr txBox="1"/>
          <p:nvPr/>
        </p:nvSpPr>
        <p:spPr>
          <a:xfrm>
            <a:off x="9686902" y="9062564"/>
            <a:ext cx="5369815"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ニューラルネットワーク</a:t>
            </a:r>
          </a:p>
        </p:txBody>
      </p:sp>
      <p:pic>
        <p:nvPicPr>
          <p:cNvPr id="168" name="スクリーンショット 2021-02-16 9.04.12.png" descr="スクリーンショット 2021-02-16 9.04.12.png"/>
          <p:cNvPicPr>
            <a:picLocks noChangeAspect="1"/>
          </p:cNvPicPr>
          <p:nvPr/>
        </p:nvPicPr>
        <p:blipFill>
          <a:blip r:embed="rId3">
            <a:alphaModFix amt="33151"/>
          </a:blip>
          <a:stretch>
            <a:fillRect/>
          </a:stretch>
        </p:blipFill>
        <p:spPr>
          <a:xfrm>
            <a:off x="10166188" y="5863943"/>
            <a:ext cx="3535173" cy="2709198"/>
          </a:xfrm>
          <a:prstGeom prst="rect">
            <a:avLst/>
          </a:prstGeom>
          <a:ln w="25400">
            <a:solidFill>
              <a:srgbClr val="000000"/>
            </a:solidFill>
            <a:miter lim="400000"/>
          </a:ln>
        </p:spPr>
      </p:pic>
      <p:sp>
        <p:nvSpPr>
          <p:cNvPr id="169" name="ロジスティック回帰分析"/>
          <p:cNvSpPr txBox="1"/>
          <p:nvPr/>
        </p:nvSpPr>
        <p:spPr>
          <a:xfrm>
            <a:off x="9487788" y="4983105"/>
            <a:ext cx="5408423"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ロジスティック回帰分析</a:t>
            </a:r>
          </a:p>
        </p:txBody>
      </p:sp>
      <p:sp>
        <p:nvSpPr>
          <p:cNvPr id="171" name="四角形"/>
          <p:cNvSpPr/>
          <p:nvPr/>
        </p:nvSpPr>
        <p:spPr>
          <a:xfrm>
            <a:off x="1512281" y="6975109"/>
            <a:ext cx="2944750" cy="3564051"/>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2" name="四角形"/>
          <p:cNvSpPr/>
          <p:nvPr/>
        </p:nvSpPr>
        <p:spPr>
          <a:xfrm>
            <a:off x="5274947" y="7055607"/>
            <a:ext cx="1907263" cy="340305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3" name="x(特徴量データ)"/>
          <p:cNvSpPr txBox="1"/>
          <p:nvPr/>
        </p:nvSpPr>
        <p:spPr>
          <a:xfrm>
            <a:off x="1512281" y="6134802"/>
            <a:ext cx="29447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x(特徴量データ)</a:t>
            </a:r>
          </a:p>
        </p:txBody>
      </p:sp>
      <p:sp>
        <p:nvSpPr>
          <p:cNvPr id="174" name="y(正解データ)"/>
          <p:cNvSpPr txBox="1"/>
          <p:nvPr/>
        </p:nvSpPr>
        <p:spPr>
          <a:xfrm>
            <a:off x="4944608" y="6134802"/>
            <a:ext cx="256794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y(正解データ)</a:t>
            </a:r>
          </a:p>
        </p:txBody>
      </p:sp>
      <p:sp>
        <p:nvSpPr>
          <p:cNvPr id="175" name="x"/>
          <p:cNvSpPr txBox="1"/>
          <p:nvPr/>
        </p:nvSpPr>
        <p:spPr>
          <a:xfrm>
            <a:off x="2809967" y="8174299"/>
            <a:ext cx="34937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a:t>
            </a:r>
          </a:p>
        </p:txBody>
      </p:sp>
      <p:sp>
        <p:nvSpPr>
          <p:cNvPr id="176" name="y"/>
          <p:cNvSpPr txBox="1"/>
          <p:nvPr/>
        </p:nvSpPr>
        <p:spPr>
          <a:xfrm>
            <a:off x="6051794" y="8174299"/>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sp>
        <p:nvSpPr>
          <p:cNvPr id="2" name="角丸四角形">
            <a:extLst>
              <a:ext uri="{FF2B5EF4-FFF2-40B4-BE49-F238E27FC236}">
                <a16:creationId xmlns:a16="http://schemas.microsoft.com/office/drawing/2014/main" id="{541BDEB7-9E62-401D-44E7-77953DFF3742}"/>
              </a:ext>
            </a:extLst>
          </p:cNvPr>
          <p:cNvSpPr/>
          <p:nvPr/>
        </p:nvSpPr>
        <p:spPr>
          <a:xfrm>
            <a:off x="775252" y="4333040"/>
            <a:ext cx="7653402" cy="1542849"/>
          </a:xfrm>
          <a:prstGeom prst="roundRect">
            <a:avLst>
              <a:gd name="adj" fmla="val 15000"/>
            </a:avLst>
          </a:prstGeom>
          <a:ln w="101600">
            <a:solidFill>
              <a:srgbClr val="E22146"/>
            </a:solidFill>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3" name="データを配列に整える">
            <a:extLst>
              <a:ext uri="{FF2B5EF4-FFF2-40B4-BE49-F238E27FC236}">
                <a16:creationId xmlns:a16="http://schemas.microsoft.com/office/drawing/2014/main" id="{1E1759C6-4B3E-BF1B-F473-8CEBFC152D98}"/>
              </a:ext>
            </a:extLst>
          </p:cNvPr>
          <p:cNvSpPr txBox="1"/>
          <p:nvPr/>
        </p:nvSpPr>
        <p:spPr>
          <a:xfrm>
            <a:off x="1763034" y="4490325"/>
            <a:ext cx="5600073"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2438400">
              <a:lnSpc>
                <a:spcPct val="90000"/>
              </a:lnSpc>
              <a:defRPr sz="4500">
                <a:latin typeface="ヒラギノ丸ゴ ProN W4"/>
                <a:ea typeface="ヒラギノ丸ゴ ProN W4"/>
                <a:cs typeface="ヒラギノ丸ゴ ProN W4"/>
                <a:sym typeface="ヒラギノ丸ゴ ProN W4"/>
              </a:defRPr>
            </a:lvl1pPr>
          </a:lstStyle>
          <a:p>
            <a:r>
              <a:rPr lang="en-US" dirty="0" err="1"/>
              <a:t>=特徴量Xと正解y</a:t>
            </a:r>
            <a:r>
              <a:rPr dirty="0" err="1"/>
              <a:t>を配列</a:t>
            </a:r>
            <a:r>
              <a:rPr lang="ja-JP" altLang="en-US" dirty="0" err="1"/>
              <a:t>の形で</a:t>
            </a:r>
            <a:r>
              <a:rPr dirty="0" err="1"/>
              <a:t>整える</a:t>
            </a:r>
            <a:endParaRPr dirty="0"/>
          </a:p>
        </p:txBody>
      </p:sp>
      <p:sp>
        <p:nvSpPr>
          <p:cNvPr id="4" name="病気か否か">
            <a:extLst>
              <a:ext uri="{FF2B5EF4-FFF2-40B4-BE49-F238E27FC236}">
                <a16:creationId xmlns:a16="http://schemas.microsoft.com/office/drawing/2014/main" id="{A8BA2C48-C508-8DA0-9AAF-C5CD15FCCC54}"/>
              </a:ext>
            </a:extLst>
          </p:cNvPr>
          <p:cNvSpPr txBox="1"/>
          <p:nvPr/>
        </p:nvSpPr>
        <p:spPr>
          <a:xfrm>
            <a:off x="19031180" y="6920789"/>
            <a:ext cx="31803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200">
                <a:solidFill>
                  <a:srgbClr val="5E5E5E"/>
                </a:solidFill>
                <a:latin typeface="+mn-lt"/>
                <a:ea typeface="+mn-ea"/>
                <a:cs typeface="+mn-cs"/>
                <a:sym typeface="ヒラギノ角ゴ ProN W3"/>
              </a:defRPr>
            </a:lvl1pPr>
          </a:lstStyle>
          <a:p>
            <a:r>
              <a:rPr sz="4800"/>
              <a:t>病気か否か</a:t>
            </a:r>
          </a:p>
        </p:txBody>
      </p:sp>
      <p:sp>
        <p:nvSpPr>
          <p:cNvPr id="5" name="犬か猫か">
            <a:extLst>
              <a:ext uri="{FF2B5EF4-FFF2-40B4-BE49-F238E27FC236}">
                <a16:creationId xmlns:a16="http://schemas.microsoft.com/office/drawing/2014/main" id="{3A6BE7DB-8AB1-49EC-EE0A-40C794C78215}"/>
              </a:ext>
            </a:extLst>
          </p:cNvPr>
          <p:cNvSpPr txBox="1"/>
          <p:nvPr/>
        </p:nvSpPr>
        <p:spPr>
          <a:xfrm>
            <a:off x="19338957" y="8032295"/>
            <a:ext cx="2564806"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200">
                <a:solidFill>
                  <a:srgbClr val="5E5E5E"/>
                </a:solidFill>
                <a:latin typeface="+mn-lt"/>
                <a:ea typeface="+mn-ea"/>
                <a:cs typeface="+mn-cs"/>
                <a:sym typeface="ヒラギノ角ゴ ProN W3"/>
              </a:defRPr>
            </a:lvl1pPr>
          </a:lstStyle>
          <a:p>
            <a:r>
              <a:rPr sz="4800"/>
              <a:t>犬か猫か</a:t>
            </a:r>
          </a:p>
        </p:txBody>
      </p:sp>
    </p:spTree>
    <p:extLst>
      <p:ext uri="{BB962C8B-B14F-4D97-AF65-F5344CB8AC3E}">
        <p14:creationId xmlns:p14="http://schemas.microsoft.com/office/powerpoint/2010/main" val="23415669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a:extLst>
              <a:ext uri="{FF2B5EF4-FFF2-40B4-BE49-F238E27FC236}">
                <a16:creationId xmlns:a16="http://schemas.microsoft.com/office/drawing/2014/main" id="{FD495F38-1BCC-A833-81A5-88F911BE6D07}"/>
              </a:ext>
            </a:extLst>
          </p:cNvPr>
          <p:cNvSpPr/>
          <p:nvPr/>
        </p:nvSpPr>
        <p:spPr>
          <a:xfrm>
            <a:off x="12865432" y="1609829"/>
            <a:ext cx="11347274" cy="5987472"/>
          </a:xfrm>
          <a:prstGeom prst="round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角丸四角形 18">
            <a:extLst>
              <a:ext uri="{FF2B5EF4-FFF2-40B4-BE49-F238E27FC236}">
                <a16:creationId xmlns:a16="http://schemas.microsoft.com/office/drawing/2014/main" id="{490319D4-DF04-F673-F113-4B1ABF0A9B65}"/>
              </a:ext>
            </a:extLst>
          </p:cNvPr>
          <p:cNvSpPr/>
          <p:nvPr/>
        </p:nvSpPr>
        <p:spPr>
          <a:xfrm>
            <a:off x="443345" y="1521692"/>
            <a:ext cx="12108873" cy="5987472"/>
          </a:xfrm>
          <a:prstGeom prst="round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6" name="深層学習(教師あり機械学習)の復習"/>
          <p:cNvSpPr txBox="1"/>
          <p:nvPr/>
        </p:nvSpPr>
        <p:spPr>
          <a:xfrm>
            <a:off x="7306054" y="366799"/>
            <a:ext cx="9771906"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a:t>入門で扱った表形式のデータ</a:t>
            </a:r>
            <a:endParaRPr/>
          </a:p>
        </p:txBody>
      </p:sp>
      <p:sp>
        <p:nvSpPr>
          <p:cNvPr id="197" name="表データ(数値データ)"/>
          <p:cNvSpPr txBox="1"/>
          <p:nvPr/>
        </p:nvSpPr>
        <p:spPr>
          <a:xfrm>
            <a:off x="2998191" y="1868710"/>
            <a:ext cx="7540526"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800"/>
              <a:t>糖尿病データ</a:t>
            </a:r>
            <a:r>
              <a:rPr lang="en-US" altLang="ja-JP" sz="4800"/>
              <a:t>(scikit-learn)</a:t>
            </a:r>
            <a:endParaRPr sz="4800"/>
          </a:p>
        </p:txBody>
      </p:sp>
      <p:sp>
        <p:nvSpPr>
          <p:cNvPr id="199" name="矢印"/>
          <p:cNvSpPr/>
          <p:nvPr/>
        </p:nvSpPr>
        <p:spPr>
          <a:xfrm>
            <a:off x="2024349" y="8122752"/>
            <a:ext cx="369476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200" name="データを配列に整える"/>
          <p:cNvSpPr txBox="1"/>
          <p:nvPr/>
        </p:nvSpPr>
        <p:spPr>
          <a:xfrm>
            <a:off x="6143626" y="8031913"/>
            <a:ext cx="12665327"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4500">
                <a:latin typeface="ヒラギノ丸ゴ ProN W4"/>
                <a:ea typeface="ヒラギノ丸ゴ ProN W4"/>
                <a:cs typeface="ヒラギノ丸ゴ ProN W4"/>
                <a:sym typeface="ヒラギノ丸ゴ ProN W4"/>
              </a:defRPr>
            </a:lvl1pPr>
          </a:lstStyle>
          <a:p>
            <a:r>
              <a:rPr lang="ja-JP" altLang="en-US"/>
              <a:t>特徴量</a:t>
            </a:r>
            <a:r>
              <a:rPr lang="en-US" altLang="ja-JP"/>
              <a:t>(</a:t>
            </a:r>
            <a:r>
              <a:rPr lang="ja-JP" altLang="en-US"/>
              <a:t>１部</a:t>
            </a:r>
            <a:r>
              <a:rPr lang="en-US" altLang="ja-JP"/>
              <a:t>or</a:t>
            </a:r>
            <a:r>
              <a:rPr lang="ja-JP" altLang="en-US"/>
              <a:t>全部</a:t>
            </a:r>
            <a:r>
              <a:rPr lang="en-US" altLang="ja-JP"/>
              <a:t>)</a:t>
            </a:r>
            <a:r>
              <a:rPr lang="ja-JP" altLang="en-US"/>
              <a:t>と正解をセットで学習させる</a:t>
            </a:r>
            <a:endParaRPr/>
          </a:p>
        </p:txBody>
      </p:sp>
      <p:sp>
        <p:nvSpPr>
          <p:cNvPr id="203" name="配列データ"/>
          <p:cNvSpPr txBox="1"/>
          <p:nvPr/>
        </p:nvSpPr>
        <p:spPr>
          <a:xfrm>
            <a:off x="2998191" y="12616732"/>
            <a:ext cx="19399542"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sz="4800"/>
              <a:t>scikit-learnのこれらのデータはあらかじめデータは配列になっていた</a:t>
            </a:r>
            <a:endParaRPr sz="4800"/>
          </a:p>
        </p:txBody>
      </p:sp>
      <p:sp>
        <p:nvSpPr>
          <p:cNvPr id="2" name="表データ(数値データ)">
            <a:extLst>
              <a:ext uri="{FF2B5EF4-FFF2-40B4-BE49-F238E27FC236}">
                <a16:creationId xmlns:a16="http://schemas.microsoft.com/office/drawing/2014/main" id="{B9405966-A1CC-86D7-1F37-17D3DC9EB02F}"/>
              </a:ext>
            </a:extLst>
          </p:cNvPr>
          <p:cNvSpPr txBox="1"/>
          <p:nvPr/>
        </p:nvSpPr>
        <p:spPr>
          <a:xfrm>
            <a:off x="14598516" y="3128466"/>
            <a:ext cx="458138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000"/>
              <a:t>特徴量</a:t>
            </a:r>
            <a:r>
              <a:rPr lang="en-US" altLang="ja-JP" sz="4000"/>
              <a:t>(</a:t>
            </a:r>
            <a:r>
              <a:rPr lang="ja-JP" altLang="en-US" sz="4000"/>
              <a:t>がんの情報</a:t>
            </a:r>
            <a:r>
              <a:rPr lang="en-US" altLang="ja-JP" sz="4000"/>
              <a:t>)</a:t>
            </a:r>
            <a:endParaRPr sz="4000"/>
          </a:p>
        </p:txBody>
      </p:sp>
      <p:sp>
        <p:nvSpPr>
          <p:cNvPr id="3" name="表データ(数値データ)">
            <a:extLst>
              <a:ext uri="{FF2B5EF4-FFF2-40B4-BE49-F238E27FC236}">
                <a16:creationId xmlns:a16="http://schemas.microsoft.com/office/drawing/2014/main" id="{944059C6-E096-D99E-AD85-A753B54BCDA7}"/>
              </a:ext>
            </a:extLst>
          </p:cNvPr>
          <p:cNvSpPr txBox="1"/>
          <p:nvPr/>
        </p:nvSpPr>
        <p:spPr>
          <a:xfrm>
            <a:off x="20416284" y="3098114"/>
            <a:ext cx="379911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000"/>
              <a:t>正解</a:t>
            </a:r>
            <a:r>
              <a:rPr lang="en-US" altLang="ja-JP" sz="4000"/>
              <a:t>(</a:t>
            </a:r>
            <a:r>
              <a:rPr lang="ja-JP" altLang="en-US" sz="4000"/>
              <a:t>良性</a:t>
            </a:r>
            <a:r>
              <a:rPr lang="en-US" altLang="ja-JP" sz="4000"/>
              <a:t>/</a:t>
            </a:r>
            <a:r>
              <a:rPr lang="ja-JP" altLang="en-US" sz="4000"/>
              <a:t>悪性</a:t>
            </a:r>
            <a:r>
              <a:rPr lang="en-US" altLang="ja-JP" sz="4000"/>
              <a:t>)</a:t>
            </a:r>
            <a:endParaRPr sz="4000"/>
          </a:p>
        </p:txBody>
      </p:sp>
      <p:pic>
        <p:nvPicPr>
          <p:cNvPr id="6" name="図 5" descr="テキスト, テーブル&#10;&#10;自動的に生成された説明">
            <a:extLst>
              <a:ext uri="{FF2B5EF4-FFF2-40B4-BE49-F238E27FC236}">
                <a16:creationId xmlns:a16="http://schemas.microsoft.com/office/drawing/2014/main" id="{32B7D7BD-D5BF-4364-0C16-8792CA38C233}"/>
              </a:ext>
            </a:extLst>
          </p:cNvPr>
          <p:cNvPicPr>
            <a:picLocks noChangeAspect="1"/>
          </p:cNvPicPr>
          <p:nvPr/>
        </p:nvPicPr>
        <p:blipFill rotWithShape="1">
          <a:blip r:embed="rId2">
            <a:extLst>
              <a:ext uri="{28A0092B-C50C-407E-A947-70E740481C1C}">
                <a14:useLocalDpi xmlns:a14="http://schemas.microsoft.com/office/drawing/2010/main" val="0"/>
              </a:ext>
            </a:extLst>
          </a:blip>
          <a:srcRect t="16267"/>
          <a:stretch/>
        </p:blipFill>
        <p:spPr>
          <a:xfrm>
            <a:off x="756559" y="3893941"/>
            <a:ext cx="7216848" cy="3182950"/>
          </a:xfrm>
          <a:prstGeom prst="rect">
            <a:avLst/>
          </a:prstGeom>
          <a:ln>
            <a:solidFill>
              <a:schemeClr val="tx1"/>
            </a:solidFill>
          </a:ln>
        </p:spPr>
      </p:pic>
      <p:pic>
        <p:nvPicPr>
          <p:cNvPr id="8" name="図 7" descr="テーブル&#10;&#10;自動的に生成された説明">
            <a:extLst>
              <a:ext uri="{FF2B5EF4-FFF2-40B4-BE49-F238E27FC236}">
                <a16:creationId xmlns:a16="http://schemas.microsoft.com/office/drawing/2014/main" id="{AC16734C-3318-3859-9C6D-69D387460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6538" y="4065908"/>
            <a:ext cx="2792091" cy="2792091"/>
          </a:xfrm>
          <a:prstGeom prst="rect">
            <a:avLst/>
          </a:prstGeom>
          <a:ln>
            <a:solidFill>
              <a:schemeClr val="tx1"/>
            </a:solidFill>
          </a:ln>
        </p:spPr>
      </p:pic>
      <p:pic>
        <p:nvPicPr>
          <p:cNvPr id="10" name="図 9" descr="テーブル&#10;&#10;自動的に生成された説明">
            <a:extLst>
              <a:ext uri="{FF2B5EF4-FFF2-40B4-BE49-F238E27FC236}">
                <a16:creationId xmlns:a16="http://schemas.microsoft.com/office/drawing/2014/main" id="{981FBE54-F30E-1930-8B20-B6D427956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1760" y="4084971"/>
            <a:ext cx="7772400" cy="2991920"/>
          </a:xfrm>
          <a:prstGeom prst="rect">
            <a:avLst/>
          </a:prstGeom>
          <a:ln>
            <a:solidFill>
              <a:schemeClr val="tx1"/>
            </a:solidFill>
          </a:ln>
        </p:spPr>
      </p:pic>
      <p:sp>
        <p:nvSpPr>
          <p:cNvPr id="11" name="表データ(数値データ)">
            <a:extLst>
              <a:ext uri="{FF2B5EF4-FFF2-40B4-BE49-F238E27FC236}">
                <a16:creationId xmlns:a16="http://schemas.microsoft.com/office/drawing/2014/main" id="{03956699-1739-550E-8D98-1AE6F0658B21}"/>
              </a:ext>
            </a:extLst>
          </p:cNvPr>
          <p:cNvSpPr txBox="1"/>
          <p:nvPr/>
        </p:nvSpPr>
        <p:spPr>
          <a:xfrm>
            <a:off x="13801419" y="1913684"/>
            <a:ext cx="7540527"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800"/>
              <a:t>乳がんデータ</a:t>
            </a:r>
            <a:r>
              <a:rPr lang="en-US" altLang="ja-JP" sz="4800"/>
              <a:t>(scikit-learn)</a:t>
            </a:r>
            <a:endParaRPr sz="4800"/>
          </a:p>
        </p:txBody>
      </p:sp>
      <p:pic>
        <p:nvPicPr>
          <p:cNvPr id="13" name="図 12" descr="テーブル が含まれている画像&#10;&#10;自動的に生成された説明">
            <a:extLst>
              <a:ext uri="{FF2B5EF4-FFF2-40B4-BE49-F238E27FC236}">
                <a16:creationId xmlns:a16="http://schemas.microsoft.com/office/drawing/2014/main" id="{2194B9D3-D1D0-EDEB-442A-711C27F8F2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7746" y="4570807"/>
            <a:ext cx="1696191" cy="2506084"/>
          </a:xfrm>
          <a:prstGeom prst="rect">
            <a:avLst/>
          </a:prstGeom>
          <a:ln>
            <a:solidFill>
              <a:schemeClr val="tx1"/>
            </a:solidFill>
          </a:ln>
        </p:spPr>
      </p:pic>
      <p:sp>
        <p:nvSpPr>
          <p:cNvPr id="14" name="表データ(数値データ)">
            <a:extLst>
              <a:ext uri="{FF2B5EF4-FFF2-40B4-BE49-F238E27FC236}">
                <a16:creationId xmlns:a16="http://schemas.microsoft.com/office/drawing/2014/main" id="{3E46C8FD-DCC5-CA36-6A66-EC04AE295774}"/>
              </a:ext>
            </a:extLst>
          </p:cNvPr>
          <p:cNvSpPr txBox="1"/>
          <p:nvPr/>
        </p:nvSpPr>
        <p:spPr>
          <a:xfrm>
            <a:off x="1698750" y="3045105"/>
            <a:ext cx="560730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000"/>
              <a:t>特徴量</a:t>
            </a:r>
            <a:r>
              <a:rPr lang="en-US" altLang="ja-JP" sz="4000"/>
              <a:t>(</a:t>
            </a:r>
            <a:r>
              <a:rPr lang="ja-JP" altLang="en-US" sz="4000"/>
              <a:t>患者の臨床情報</a:t>
            </a:r>
            <a:r>
              <a:rPr lang="en-US" altLang="ja-JP" sz="4000"/>
              <a:t>)</a:t>
            </a:r>
            <a:endParaRPr sz="4000"/>
          </a:p>
        </p:txBody>
      </p:sp>
      <p:sp>
        <p:nvSpPr>
          <p:cNvPr id="15" name="表データ(数値データ)">
            <a:extLst>
              <a:ext uri="{FF2B5EF4-FFF2-40B4-BE49-F238E27FC236}">
                <a16:creationId xmlns:a16="http://schemas.microsoft.com/office/drawing/2014/main" id="{D13D9AC8-B26B-4C46-53C5-F49CCAA5DCD0}"/>
              </a:ext>
            </a:extLst>
          </p:cNvPr>
          <p:cNvSpPr txBox="1"/>
          <p:nvPr/>
        </p:nvSpPr>
        <p:spPr>
          <a:xfrm>
            <a:off x="9061333" y="3039095"/>
            <a:ext cx="304250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000"/>
              <a:t>正解</a:t>
            </a:r>
            <a:r>
              <a:rPr lang="en-US" sz="4000"/>
              <a:t>(重症度)</a:t>
            </a:r>
            <a:endParaRPr sz="4000"/>
          </a:p>
        </p:txBody>
      </p:sp>
      <p:sp>
        <p:nvSpPr>
          <p:cNvPr id="16" name="データを配列に整える">
            <a:extLst>
              <a:ext uri="{FF2B5EF4-FFF2-40B4-BE49-F238E27FC236}">
                <a16:creationId xmlns:a16="http://schemas.microsoft.com/office/drawing/2014/main" id="{02BA7A02-A03C-D1C3-BFFB-B9F68CE9A379}"/>
              </a:ext>
            </a:extLst>
          </p:cNvPr>
          <p:cNvSpPr txBox="1"/>
          <p:nvPr/>
        </p:nvSpPr>
        <p:spPr>
          <a:xfrm>
            <a:off x="8836675" y="8934026"/>
            <a:ext cx="7279237"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4500">
                <a:latin typeface="ヒラギノ丸ゴ ProN W4"/>
                <a:ea typeface="ヒラギノ丸ゴ ProN W4"/>
                <a:cs typeface="ヒラギノ丸ゴ ProN W4"/>
                <a:sym typeface="ヒラギノ丸ゴ ProN W4"/>
              </a:defRPr>
            </a:lvl1pPr>
          </a:lstStyle>
          <a:p>
            <a:r>
              <a:rPr lang="en-US" altLang="ja-JP"/>
              <a:t>(</a:t>
            </a:r>
            <a:r>
              <a:rPr lang="ja-JP" altLang="en-US"/>
              <a:t>モデル名</a:t>
            </a:r>
            <a:r>
              <a:rPr lang="en-US" altLang="ja-JP"/>
              <a:t>).fit(</a:t>
            </a:r>
            <a:r>
              <a:rPr lang="ja-JP" altLang="en-US"/>
              <a:t>特徴量</a:t>
            </a:r>
            <a:r>
              <a:rPr lang="en-US" altLang="ja-JP"/>
              <a:t>, </a:t>
            </a:r>
            <a:r>
              <a:rPr lang="ja-JP" altLang="en-US"/>
              <a:t>正解</a:t>
            </a:r>
            <a:r>
              <a:rPr lang="en-US" altLang="ja-JP"/>
              <a:t>)</a:t>
            </a:r>
            <a:endParaRPr/>
          </a:p>
        </p:txBody>
      </p:sp>
      <p:sp>
        <p:nvSpPr>
          <p:cNvPr id="17" name="矢印">
            <a:extLst>
              <a:ext uri="{FF2B5EF4-FFF2-40B4-BE49-F238E27FC236}">
                <a16:creationId xmlns:a16="http://schemas.microsoft.com/office/drawing/2014/main" id="{D0372384-3D17-466F-B21C-DBD6AACA30E9}"/>
              </a:ext>
            </a:extLst>
          </p:cNvPr>
          <p:cNvSpPr/>
          <p:nvPr/>
        </p:nvSpPr>
        <p:spPr>
          <a:xfrm>
            <a:off x="2024349" y="10081977"/>
            <a:ext cx="369476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18" name="データを配列に整える">
            <a:extLst>
              <a:ext uri="{FF2B5EF4-FFF2-40B4-BE49-F238E27FC236}">
                <a16:creationId xmlns:a16="http://schemas.microsoft.com/office/drawing/2014/main" id="{1220A9B4-CB9A-8288-22F9-075DC9D04D7D}"/>
              </a:ext>
            </a:extLst>
          </p:cNvPr>
          <p:cNvSpPr txBox="1"/>
          <p:nvPr/>
        </p:nvSpPr>
        <p:spPr>
          <a:xfrm>
            <a:off x="6366975" y="10468387"/>
            <a:ext cx="13649569"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4500">
                <a:latin typeface="ヒラギノ丸ゴ ProN W4"/>
                <a:ea typeface="ヒラギノ丸ゴ ProN W4"/>
                <a:cs typeface="ヒラギノ丸ゴ ProN W4"/>
                <a:sym typeface="ヒラギノ丸ゴ ProN W4"/>
              </a:defRPr>
            </a:lvl1pPr>
          </a:lstStyle>
          <a:p>
            <a:r>
              <a:rPr lang="ja-JP" altLang="en-US"/>
              <a:t>学習したモデルの評価、未知のデータでの予測</a:t>
            </a:r>
            <a:r>
              <a:rPr lang="en-US" altLang="ja-JP"/>
              <a:t>/</a:t>
            </a:r>
            <a:r>
              <a:rPr lang="ja-JP" altLang="en-US"/>
              <a:t>分類</a:t>
            </a: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矢印"/>
          <p:cNvSpPr/>
          <p:nvPr/>
        </p:nvSpPr>
        <p:spPr>
          <a:xfrm>
            <a:off x="11557000" y="6630339"/>
            <a:ext cx="1270000"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207" name="x_train…"/>
          <p:cNvSpPr txBox="1"/>
          <p:nvPr/>
        </p:nvSpPr>
        <p:spPr>
          <a:xfrm>
            <a:off x="15533481" y="4187558"/>
            <a:ext cx="4302460" cy="5074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400">
              <a:lnSpc>
                <a:spcPct val="90000"/>
              </a:lnSpc>
              <a:defRPr sz="4500">
                <a:latin typeface="ヒラギノ丸ゴ ProN W4"/>
                <a:ea typeface="ヒラギノ丸ゴ ProN W4"/>
                <a:cs typeface="ヒラギノ丸ゴ ProN W4"/>
                <a:sym typeface="ヒラギノ丸ゴ ProN W4"/>
              </a:defRPr>
            </a:pPr>
            <a:r>
              <a:rPr sz="4400"/>
              <a:t>x_train</a:t>
            </a:r>
          </a:p>
          <a:p>
            <a:pPr algn="l" defTabSz="2438400">
              <a:lnSpc>
                <a:spcPct val="90000"/>
              </a:lnSpc>
              <a:defRPr sz="4500">
                <a:latin typeface="ヒラギノ丸ゴ ProN W4"/>
                <a:ea typeface="ヒラギノ丸ゴ ProN W4"/>
                <a:cs typeface="ヒラギノ丸ゴ ProN W4"/>
                <a:sym typeface="ヒラギノ丸ゴ ProN W4"/>
              </a:defRPr>
            </a:pPr>
            <a:r>
              <a:rPr sz="4400"/>
              <a:t>[[150, 70, 60],</a:t>
            </a:r>
          </a:p>
          <a:p>
            <a:pPr algn="l" defTabSz="2438400">
              <a:lnSpc>
                <a:spcPct val="90000"/>
              </a:lnSpc>
              <a:defRPr sz="4500">
                <a:latin typeface="ヒラギノ丸ゴ ProN W4"/>
                <a:ea typeface="ヒラギノ丸ゴ ProN W4"/>
                <a:cs typeface="ヒラギノ丸ゴ ProN W4"/>
                <a:sym typeface="ヒラギノ丸ゴ ProN W4"/>
              </a:defRPr>
            </a:pPr>
            <a:r>
              <a:rPr sz="4400"/>
              <a:t>[120, 40, 35],</a:t>
            </a:r>
          </a:p>
          <a:p>
            <a:pPr algn="l" defTabSz="2438400">
              <a:lnSpc>
                <a:spcPct val="90000"/>
              </a:lnSpc>
              <a:defRPr sz="4500">
                <a:latin typeface="ヒラギノ丸ゴ ProN W4"/>
                <a:ea typeface="ヒラギノ丸ゴ ProN W4"/>
                <a:cs typeface="ヒラギノ丸ゴ ProN W4"/>
                <a:sym typeface="ヒラギノ丸ゴ ProN W4"/>
              </a:defRPr>
            </a:pPr>
            <a:r>
              <a:rPr sz="4400"/>
              <a:t>[144, 45, 40],</a:t>
            </a:r>
          </a:p>
          <a:p>
            <a:pPr algn="l" defTabSz="2438400">
              <a:lnSpc>
                <a:spcPct val="90000"/>
              </a:lnSpc>
              <a:defRPr sz="4500">
                <a:latin typeface="ヒラギノ丸ゴ ProN W4"/>
                <a:ea typeface="ヒラギノ丸ゴ ProN W4"/>
                <a:cs typeface="ヒラギノ丸ゴ ProN W4"/>
                <a:sym typeface="ヒラギノ丸ゴ ProN W4"/>
              </a:defRPr>
            </a:pPr>
            <a:r>
              <a:rPr sz="4400"/>
              <a:t>[162, 56, 50],</a:t>
            </a:r>
          </a:p>
          <a:p>
            <a:pPr algn="l" defTabSz="2438400">
              <a:lnSpc>
                <a:spcPct val="90000"/>
              </a:lnSpc>
              <a:defRPr sz="4500">
                <a:latin typeface="ヒラギノ丸ゴ ProN W4"/>
                <a:ea typeface="ヒラギノ丸ゴ ProN W4"/>
                <a:cs typeface="ヒラギノ丸ゴ ProN W4"/>
                <a:sym typeface="ヒラギノ丸ゴ ProN W4"/>
              </a:defRPr>
            </a:pPr>
            <a:r>
              <a:rPr sz="4400"/>
              <a:t>[98, 40, 32],</a:t>
            </a:r>
          </a:p>
          <a:p>
            <a:pPr algn="l" defTabSz="2438400">
              <a:lnSpc>
                <a:spcPct val="90000"/>
              </a:lnSpc>
              <a:defRPr sz="4500">
                <a:latin typeface="ヒラギノ丸ゴ ProN W4"/>
                <a:ea typeface="ヒラギノ丸ゴ ProN W4"/>
                <a:cs typeface="ヒラギノ丸ゴ ProN W4"/>
                <a:sym typeface="ヒラギノ丸ゴ ProN W4"/>
              </a:defRPr>
            </a:pPr>
            <a:r>
              <a:rPr sz="4400"/>
              <a:t>[128, 59, 35],</a:t>
            </a:r>
          </a:p>
          <a:p>
            <a:pPr algn="l" defTabSz="2438400">
              <a:lnSpc>
                <a:spcPct val="90000"/>
              </a:lnSpc>
              <a:defRPr sz="4500">
                <a:latin typeface="ヒラギノ丸ゴ ProN W4"/>
                <a:ea typeface="ヒラギノ丸ゴ ProN W4"/>
                <a:cs typeface="ヒラギノ丸ゴ ProN W4"/>
                <a:sym typeface="ヒラギノ丸ゴ ProN W4"/>
              </a:defRPr>
            </a:pPr>
            <a:r>
              <a:rPr sz="4400"/>
              <a:t>[155, 77, 45]]</a:t>
            </a:r>
          </a:p>
        </p:txBody>
      </p:sp>
      <p:sp>
        <p:nvSpPr>
          <p:cNvPr id="208" name="y_train…"/>
          <p:cNvSpPr txBox="1"/>
          <p:nvPr/>
        </p:nvSpPr>
        <p:spPr>
          <a:xfrm>
            <a:off x="20968919" y="4269285"/>
            <a:ext cx="1960473" cy="5074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400">
              <a:lnSpc>
                <a:spcPct val="90000"/>
              </a:lnSpc>
              <a:defRPr sz="4500">
                <a:latin typeface="ヒラギノ丸ゴ ProN W4"/>
                <a:ea typeface="ヒラギノ丸ゴ ProN W4"/>
                <a:cs typeface="ヒラギノ丸ゴ ProN W4"/>
                <a:sym typeface="ヒラギノ丸ゴ ProN W4"/>
              </a:defRPr>
            </a:pPr>
            <a:r>
              <a:rPr sz="4400"/>
              <a:t>y_train</a:t>
            </a:r>
          </a:p>
          <a:p>
            <a:pPr algn="l" defTabSz="2438400">
              <a:lnSpc>
                <a:spcPct val="90000"/>
              </a:lnSpc>
              <a:defRPr sz="4500">
                <a:latin typeface="ヒラギノ丸ゴ ProN W4"/>
                <a:ea typeface="ヒラギノ丸ゴ ProN W4"/>
                <a:cs typeface="ヒラギノ丸ゴ ProN W4"/>
                <a:sym typeface="ヒラギノ丸ゴ ProN W4"/>
              </a:defRPr>
            </a:pPr>
            <a:r>
              <a:rPr sz="4400"/>
              <a:t>[[1],</a:t>
            </a:r>
          </a:p>
          <a:p>
            <a:pPr algn="l" defTabSz="2438400">
              <a:lnSpc>
                <a:spcPct val="90000"/>
              </a:lnSpc>
              <a:defRPr sz="4500">
                <a:latin typeface="ヒラギノ丸ゴ ProN W4"/>
                <a:ea typeface="ヒラギノ丸ゴ ProN W4"/>
                <a:cs typeface="ヒラギノ丸ゴ ProN W4"/>
                <a:sym typeface="ヒラギノ丸ゴ ProN W4"/>
              </a:defRPr>
            </a:pPr>
            <a:r>
              <a:rPr sz="4400"/>
              <a:t> [0],</a:t>
            </a:r>
          </a:p>
          <a:p>
            <a:pPr algn="l" defTabSz="2438400">
              <a:lnSpc>
                <a:spcPct val="90000"/>
              </a:lnSpc>
              <a:defRPr sz="4500">
                <a:latin typeface="ヒラギノ丸ゴ ProN W4"/>
                <a:ea typeface="ヒラギノ丸ゴ ProN W4"/>
                <a:cs typeface="ヒラギノ丸ゴ ProN W4"/>
                <a:sym typeface="ヒラギノ丸ゴ ProN W4"/>
              </a:defRPr>
            </a:pPr>
            <a:r>
              <a:rPr sz="4400"/>
              <a:t> [1],</a:t>
            </a:r>
          </a:p>
          <a:p>
            <a:pPr algn="l" defTabSz="2438400">
              <a:lnSpc>
                <a:spcPct val="90000"/>
              </a:lnSpc>
              <a:defRPr sz="4500">
                <a:latin typeface="ヒラギノ丸ゴ ProN W4"/>
                <a:ea typeface="ヒラギノ丸ゴ ProN W4"/>
                <a:cs typeface="ヒラギノ丸ゴ ProN W4"/>
                <a:sym typeface="ヒラギノ丸ゴ ProN W4"/>
              </a:defRPr>
            </a:pPr>
            <a:r>
              <a:rPr sz="4400"/>
              <a:t> [1],</a:t>
            </a:r>
          </a:p>
          <a:p>
            <a:pPr algn="l" defTabSz="2438400">
              <a:lnSpc>
                <a:spcPct val="90000"/>
              </a:lnSpc>
              <a:defRPr sz="4500">
                <a:latin typeface="ヒラギノ丸ゴ ProN W4"/>
                <a:ea typeface="ヒラギノ丸ゴ ProN W4"/>
                <a:cs typeface="ヒラギノ丸ゴ ProN W4"/>
                <a:sym typeface="ヒラギノ丸ゴ ProN W4"/>
              </a:defRPr>
            </a:pPr>
            <a:r>
              <a:rPr sz="4400"/>
              <a:t> [0],</a:t>
            </a:r>
          </a:p>
          <a:p>
            <a:pPr algn="l" defTabSz="2438400">
              <a:lnSpc>
                <a:spcPct val="90000"/>
              </a:lnSpc>
              <a:defRPr sz="4500">
                <a:latin typeface="ヒラギノ丸ゴ ProN W4"/>
                <a:ea typeface="ヒラギノ丸ゴ ProN W4"/>
                <a:cs typeface="ヒラギノ丸ゴ ProN W4"/>
                <a:sym typeface="ヒラギノ丸ゴ ProN W4"/>
              </a:defRPr>
            </a:pPr>
            <a:r>
              <a:rPr sz="4400"/>
              <a:t> [0],</a:t>
            </a:r>
          </a:p>
          <a:p>
            <a:pPr algn="l" defTabSz="2438400">
              <a:lnSpc>
                <a:spcPct val="90000"/>
              </a:lnSpc>
              <a:defRPr sz="4500">
                <a:latin typeface="ヒラギノ丸ゴ ProN W4"/>
                <a:ea typeface="ヒラギノ丸ゴ ProN W4"/>
                <a:cs typeface="ヒラギノ丸ゴ ProN W4"/>
                <a:sym typeface="ヒラギノ丸ゴ ProN W4"/>
              </a:defRPr>
            </a:pPr>
            <a:r>
              <a:rPr sz="4400"/>
              <a:t> [1]]</a:t>
            </a:r>
          </a:p>
        </p:txBody>
      </p:sp>
      <p:sp>
        <p:nvSpPr>
          <p:cNvPr id="210" name="画像データ"/>
          <p:cNvSpPr txBox="1"/>
          <p:nvPr/>
        </p:nvSpPr>
        <p:spPr>
          <a:xfrm>
            <a:off x="2893114" y="2228176"/>
            <a:ext cx="4356962"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a:t>肺の</a:t>
            </a:r>
            <a:r>
              <a:rPr lang="en-US" altLang="ja-JP"/>
              <a:t>X</a:t>
            </a:r>
            <a:r>
              <a:rPr lang="ja-JP" altLang="en-US"/>
              <a:t>線</a:t>
            </a:r>
            <a:r>
              <a:t>画像</a:t>
            </a:r>
          </a:p>
        </p:txBody>
      </p:sp>
      <p:sp>
        <p:nvSpPr>
          <p:cNvPr id="211" name="配列データ"/>
          <p:cNvSpPr txBox="1"/>
          <p:nvPr/>
        </p:nvSpPr>
        <p:spPr>
          <a:xfrm>
            <a:off x="18007010" y="2228176"/>
            <a:ext cx="37973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配列データ</a:t>
            </a:r>
          </a:p>
        </p:txBody>
      </p:sp>
      <p:sp>
        <p:nvSpPr>
          <p:cNvPr id="2" name="配列データ">
            <a:extLst>
              <a:ext uri="{FF2B5EF4-FFF2-40B4-BE49-F238E27FC236}">
                <a16:creationId xmlns:a16="http://schemas.microsoft.com/office/drawing/2014/main" id="{1A05F9F4-BFFC-0DF8-3FE0-D25DEC7A03F9}"/>
              </a:ext>
            </a:extLst>
          </p:cNvPr>
          <p:cNvSpPr txBox="1"/>
          <p:nvPr/>
        </p:nvSpPr>
        <p:spPr>
          <a:xfrm>
            <a:off x="21137462" y="3562541"/>
            <a:ext cx="1333698"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800"/>
              <a:t>正解</a:t>
            </a:r>
            <a:endParaRPr sz="4800"/>
          </a:p>
        </p:txBody>
      </p:sp>
      <p:sp>
        <p:nvSpPr>
          <p:cNvPr id="3" name="配列データ">
            <a:extLst>
              <a:ext uri="{FF2B5EF4-FFF2-40B4-BE49-F238E27FC236}">
                <a16:creationId xmlns:a16="http://schemas.microsoft.com/office/drawing/2014/main" id="{0DB6D787-2286-FF77-4B08-E754683D8349}"/>
              </a:ext>
            </a:extLst>
          </p:cNvPr>
          <p:cNvSpPr txBox="1"/>
          <p:nvPr/>
        </p:nvSpPr>
        <p:spPr>
          <a:xfrm>
            <a:off x="16429965" y="3562541"/>
            <a:ext cx="1949252"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800"/>
              <a:t>特徴量</a:t>
            </a:r>
            <a:endParaRPr sz="4800"/>
          </a:p>
        </p:txBody>
      </p:sp>
      <p:sp>
        <p:nvSpPr>
          <p:cNvPr id="4" name="深層学習(教師あり機械学習)の復習">
            <a:extLst>
              <a:ext uri="{FF2B5EF4-FFF2-40B4-BE49-F238E27FC236}">
                <a16:creationId xmlns:a16="http://schemas.microsoft.com/office/drawing/2014/main" id="{A7BB2EEB-31A2-4A7D-CE0A-06B294FCA644}"/>
              </a:ext>
            </a:extLst>
          </p:cNvPr>
          <p:cNvSpPr txBox="1"/>
          <p:nvPr/>
        </p:nvSpPr>
        <p:spPr>
          <a:xfrm>
            <a:off x="8049848" y="615803"/>
            <a:ext cx="8284319" cy="90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a:t>入門で扱った画像データ</a:t>
            </a:r>
            <a:endParaRPr/>
          </a:p>
        </p:txBody>
      </p:sp>
      <p:pic>
        <p:nvPicPr>
          <p:cNvPr id="6" name="図 5" descr="レントゲン, 抽象, 写真, 探す が含まれている画像&#10;&#10;自動的に生成された説明">
            <a:extLst>
              <a:ext uri="{FF2B5EF4-FFF2-40B4-BE49-F238E27FC236}">
                <a16:creationId xmlns:a16="http://schemas.microsoft.com/office/drawing/2014/main" id="{4421467F-DCB3-3917-D787-951D4E619656}"/>
              </a:ext>
            </a:extLst>
          </p:cNvPr>
          <p:cNvPicPr>
            <a:picLocks noChangeAspect="1"/>
          </p:cNvPicPr>
          <p:nvPr/>
        </p:nvPicPr>
        <p:blipFill rotWithShape="1">
          <a:blip r:embed="rId2">
            <a:extLst>
              <a:ext uri="{28A0092B-C50C-407E-A947-70E740481C1C}">
                <a14:useLocalDpi xmlns:a14="http://schemas.microsoft.com/office/drawing/2010/main" val="0"/>
              </a:ext>
            </a:extLst>
          </a:blip>
          <a:srcRect l="59125" t="5893" r="1571" b="5051"/>
          <a:stretch/>
        </p:blipFill>
        <p:spPr>
          <a:xfrm>
            <a:off x="6193882" y="4939425"/>
            <a:ext cx="3054840" cy="2960915"/>
          </a:xfrm>
          <a:prstGeom prst="rect">
            <a:avLst/>
          </a:prstGeom>
          <a:ln>
            <a:solidFill>
              <a:schemeClr val="tx1"/>
            </a:solidFill>
          </a:ln>
        </p:spPr>
      </p:pic>
      <p:sp>
        <p:nvSpPr>
          <p:cNvPr id="11" name="配列データ">
            <a:extLst>
              <a:ext uri="{FF2B5EF4-FFF2-40B4-BE49-F238E27FC236}">
                <a16:creationId xmlns:a16="http://schemas.microsoft.com/office/drawing/2014/main" id="{0A5951E4-EEEF-3FF7-9C09-A5D986EE7ACD}"/>
              </a:ext>
            </a:extLst>
          </p:cNvPr>
          <p:cNvSpPr txBox="1"/>
          <p:nvPr/>
        </p:nvSpPr>
        <p:spPr>
          <a:xfrm flipH="1">
            <a:off x="2434844" y="3581587"/>
            <a:ext cx="2207915"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800"/>
              <a:t>健康</a:t>
            </a:r>
            <a:r>
              <a:rPr lang="en-US" altLang="ja-JP" sz="4800"/>
              <a:t>(1)</a:t>
            </a:r>
            <a:endParaRPr sz="4800"/>
          </a:p>
        </p:txBody>
      </p:sp>
      <p:sp>
        <p:nvSpPr>
          <p:cNvPr id="12" name="配列データ">
            <a:extLst>
              <a:ext uri="{FF2B5EF4-FFF2-40B4-BE49-F238E27FC236}">
                <a16:creationId xmlns:a16="http://schemas.microsoft.com/office/drawing/2014/main" id="{50212614-BC68-D33E-7535-8DC44E119518}"/>
              </a:ext>
            </a:extLst>
          </p:cNvPr>
          <p:cNvSpPr txBox="1"/>
          <p:nvPr/>
        </p:nvSpPr>
        <p:spPr>
          <a:xfrm flipH="1">
            <a:off x="6553566" y="3721567"/>
            <a:ext cx="2207915"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ja-JP" altLang="en-US" sz="4800"/>
              <a:t>肺炎</a:t>
            </a:r>
            <a:r>
              <a:rPr lang="en-US" altLang="ja-JP" sz="4800"/>
              <a:t>(0)</a:t>
            </a:r>
            <a:endParaRPr sz="4800"/>
          </a:p>
        </p:txBody>
      </p:sp>
      <p:pic>
        <p:nvPicPr>
          <p:cNvPr id="16" name="図 15" descr="レントゲン, 抽象, 写真, 探す が含まれている画像&#10;&#10;自動的に生成された説明">
            <a:extLst>
              <a:ext uri="{FF2B5EF4-FFF2-40B4-BE49-F238E27FC236}">
                <a16:creationId xmlns:a16="http://schemas.microsoft.com/office/drawing/2014/main" id="{F81D332F-3DDE-8B6F-4D94-6BEFDF078A2B}"/>
              </a:ext>
            </a:extLst>
          </p:cNvPr>
          <p:cNvPicPr>
            <a:picLocks noChangeAspect="1"/>
          </p:cNvPicPr>
          <p:nvPr/>
        </p:nvPicPr>
        <p:blipFill rotWithShape="1">
          <a:blip r:embed="rId2">
            <a:extLst>
              <a:ext uri="{28A0092B-C50C-407E-A947-70E740481C1C}">
                <a14:useLocalDpi xmlns:a14="http://schemas.microsoft.com/office/drawing/2010/main" val="0"/>
              </a:ext>
            </a:extLst>
          </a:blip>
          <a:srcRect l="1935" t="4874" r="58762" b="2927"/>
          <a:stretch/>
        </p:blipFill>
        <p:spPr>
          <a:xfrm>
            <a:off x="1672844" y="4970630"/>
            <a:ext cx="3054840" cy="3065418"/>
          </a:xfrm>
          <a:prstGeom prst="rect">
            <a:avLst/>
          </a:prstGeom>
          <a:ln>
            <a:solidFill>
              <a:schemeClr val="tx1"/>
            </a:solidFill>
          </a:ln>
        </p:spPr>
      </p:pic>
      <p:pic>
        <p:nvPicPr>
          <p:cNvPr id="17" name="図 16" descr="レントゲン, 抽象, 写真, 探す が含まれている画像&#10;&#10;自動的に生成された説明">
            <a:extLst>
              <a:ext uri="{FF2B5EF4-FFF2-40B4-BE49-F238E27FC236}">
                <a16:creationId xmlns:a16="http://schemas.microsoft.com/office/drawing/2014/main" id="{2F57147E-6A50-13CE-9037-64C5E8FEB8D8}"/>
              </a:ext>
            </a:extLst>
          </p:cNvPr>
          <p:cNvPicPr>
            <a:picLocks noChangeAspect="1"/>
          </p:cNvPicPr>
          <p:nvPr/>
        </p:nvPicPr>
        <p:blipFill rotWithShape="1">
          <a:blip r:embed="rId2">
            <a:extLst>
              <a:ext uri="{28A0092B-C50C-407E-A947-70E740481C1C}">
                <a14:useLocalDpi xmlns:a14="http://schemas.microsoft.com/office/drawing/2010/main" val="0"/>
              </a:ext>
            </a:extLst>
          </a:blip>
          <a:srcRect l="1935" t="4874" r="58762" b="2927"/>
          <a:stretch/>
        </p:blipFill>
        <p:spPr>
          <a:xfrm>
            <a:off x="1825244" y="5123030"/>
            <a:ext cx="3054840" cy="3065418"/>
          </a:xfrm>
          <a:prstGeom prst="rect">
            <a:avLst/>
          </a:prstGeom>
          <a:ln>
            <a:solidFill>
              <a:schemeClr val="tx1"/>
            </a:solidFill>
          </a:ln>
        </p:spPr>
      </p:pic>
      <p:pic>
        <p:nvPicPr>
          <p:cNvPr id="18" name="図 17" descr="レントゲン, 抽象, 写真, 探す が含まれている画像&#10;&#10;自動的に生成された説明">
            <a:extLst>
              <a:ext uri="{FF2B5EF4-FFF2-40B4-BE49-F238E27FC236}">
                <a16:creationId xmlns:a16="http://schemas.microsoft.com/office/drawing/2014/main" id="{F746C0AD-B961-0FEF-6CD6-CCB0822D5BBA}"/>
              </a:ext>
            </a:extLst>
          </p:cNvPr>
          <p:cNvPicPr>
            <a:picLocks noChangeAspect="1"/>
          </p:cNvPicPr>
          <p:nvPr/>
        </p:nvPicPr>
        <p:blipFill rotWithShape="1">
          <a:blip r:embed="rId2">
            <a:extLst>
              <a:ext uri="{28A0092B-C50C-407E-A947-70E740481C1C}">
                <a14:useLocalDpi xmlns:a14="http://schemas.microsoft.com/office/drawing/2010/main" val="0"/>
              </a:ext>
            </a:extLst>
          </a:blip>
          <a:srcRect l="1935" t="4874" r="58762" b="2927"/>
          <a:stretch/>
        </p:blipFill>
        <p:spPr>
          <a:xfrm>
            <a:off x="1977644" y="5275430"/>
            <a:ext cx="3054840" cy="3065418"/>
          </a:xfrm>
          <a:prstGeom prst="rect">
            <a:avLst/>
          </a:prstGeom>
          <a:ln>
            <a:solidFill>
              <a:schemeClr val="tx1"/>
            </a:solidFill>
          </a:ln>
        </p:spPr>
      </p:pic>
      <p:pic>
        <p:nvPicPr>
          <p:cNvPr id="19" name="図 18" descr="レントゲン, 抽象, 写真, 探す が含まれている画像&#10;&#10;自動的に生成された説明">
            <a:extLst>
              <a:ext uri="{FF2B5EF4-FFF2-40B4-BE49-F238E27FC236}">
                <a16:creationId xmlns:a16="http://schemas.microsoft.com/office/drawing/2014/main" id="{69126BC4-7768-3271-12B2-ACD3612C7E63}"/>
              </a:ext>
            </a:extLst>
          </p:cNvPr>
          <p:cNvPicPr>
            <a:picLocks noChangeAspect="1"/>
          </p:cNvPicPr>
          <p:nvPr/>
        </p:nvPicPr>
        <p:blipFill rotWithShape="1">
          <a:blip r:embed="rId2">
            <a:extLst>
              <a:ext uri="{28A0092B-C50C-407E-A947-70E740481C1C}">
                <a14:useLocalDpi xmlns:a14="http://schemas.microsoft.com/office/drawing/2010/main" val="0"/>
              </a:ext>
            </a:extLst>
          </a:blip>
          <a:srcRect l="1935" t="4874" r="58762" b="2927"/>
          <a:stretch/>
        </p:blipFill>
        <p:spPr>
          <a:xfrm>
            <a:off x="2130044" y="5427830"/>
            <a:ext cx="3054840" cy="3065418"/>
          </a:xfrm>
          <a:prstGeom prst="rect">
            <a:avLst/>
          </a:prstGeom>
          <a:ln>
            <a:solidFill>
              <a:schemeClr val="tx1"/>
            </a:solidFill>
          </a:ln>
        </p:spPr>
      </p:pic>
      <p:pic>
        <p:nvPicPr>
          <p:cNvPr id="20" name="図 19" descr="レントゲン, 抽象, 写真, 探す が含まれている画像&#10;&#10;自動的に生成された説明">
            <a:extLst>
              <a:ext uri="{FF2B5EF4-FFF2-40B4-BE49-F238E27FC236}">
                <a16:creationId xmlns:a16="http://schemas.microsoft.com/office/drawing/2014/main" id="{070C61FF-F6C0-3F54-51A0-AF6F0101D732}"/>
              </a:ext>
            </a:extLst>
          </p:cNvPr>
          <p:cNvPicPr>
            <a:picLocks noChangeAspect="1"/>
          </p:cNvPicPr>
          <p:nvPr/>
        </p:nvPicPr>
        <p:blipFill rotWithShape="1">
          <a:blip r:embed="rId2">
            <a:extLst>
              <a:ext uri="{28A0092B-C50C-407E-A947-70E740481C1C}">
                <a14:useLocalDpi xmlns:a14="http://schemas.microsoft.com/office/drawing/2010/main" val="0"/>
              </a:ext>
            </a:extLst>
          </a:blip>
          <a:srcRect l="1935" t="4874" r="58762" b="2927"/>
          <a:stretch/>
        </p:blipFill>
        <p:spPr>
          <a:xfrm>
            <a:off x="2282444" y="5580230"/>
            <a:ext cx="3054840" cy="3065418"/>
          </a:xfrm>
          <a:prstGeom prst="rect">
            <a:avLst/>
          </a:prstGeom>
          <a:ln>
            <a:solidFill>
              <a:schemeClr val="tx1"/>
            </a:solidFill>
          </a:ln>
        </p:spPr>
      </p:pic>
      <p:pic>
        <p:nvPicPr>
          <p:cNvPr id="21" name="図 20" descr="レントゲン, 抽象, 写真, 探す が含まれている画像&#10;&#10;自動的に生成された説明">
            <a:extLst>
              <a:ext uri="{FF2B5EF4-FFF2-40B4-BE49-F238E27FC236}">
                <a16:creationId xmlns:a16="http://schemas.microsoft.com/office/drawing/2014/main" id="{CC1F59B6-FED8-AF6E-2413-861BFB6FEB19}"/>
              </a:ext>
            </a:extLst>
          </p:cNvPr>
          <p:cNvPicPr>
            <a:picLocks noChangeAspect="1"/>
          </p:cNvPicPr>
          <p:nvPr/>
        </p:nvPicPr>
        <p:blipFill rotWithShape="1">
          <a:blip r:embed="rId2">
            <a:extLst>
              <a:ext uri="{28A0092B-C50C-407E-A947-70E740481C1C}">
                <a14:useLocalDpi xmlns:a14="http://schemas.microsoft.com/office/drawing/2010/main" val="0"/>
              </a:ext>
            </a:extLst>
          </a:blip>
          <a:srcRect l="1935" t="4874" r="58762" b="2927"/>
          <a:stretch/>
        </p:blipFill>
        <p:spPr>
          <a:xfrm>
            <a:off x="2434844" y="5732630"/>
            <a:ext cx="3054840" cy="3065418"/>
          </a:xfrm>
          <a:prstGeom prst="rect">
            <a:avLst/>
          </a:prstGeom>
          <a:ln>
            <a:solidFill>
              <a:schemeClr val="tx1"/>
            </a:solidFill>
          </a:ln>
        </p:spPr>
      </p:pic>
      <p:pic>
        <p:nvPicPr>
          <p:cNvPr id="22" name="図 21" descr="レントゲン, 抽象, 写真, 探す が含まれている画像&#10;&#10;自動的に生成された説明">
            <a:extLst>
              <a:ext uri="{FF2B5EF4-FFF2-40B4-BE49-F238E27FC236}">
                <a16:creationId xmlns:a16="http://schemas.microsoft.com/office/drawing/2014/main" id="{6EF5C737-17C4-8F8D-16E6-52E0A73AB86E}"/>
              </a:ext>
            </a:extLst>
          </p:cNvPr>
          <p:cNvPicPr>
            <a:picLocks noChangeAspect="1"/>
          </p:cNvPicPr>
          <p:nvPr/>
        </p:nvPicPr>
        <p:blipFill rotWithShape="1">
          <a:blip r:embed="rId2">
            <a:extLst>
              <a:ext uri="{28A0092B-C50C-407E-A947-70E740481C1C}">
                <a14:useLocalDpi xmlns:a14="http://schemas.microsoft.com/office/drawing/2010/main" val="0"/>
              </a:ext>
            </a:extLst>
          </a:blip>
          <a:srcRect l="59125" t="5893" r="1571" b="5051"/>
          <a:stretch/>
        </p:blipFill>
        <p:spPr>
          <a:xfrm>
            <a:off x="6346282" y="5091825"/>
            <a:ext cx="3054840" cy="2960915"/>
          </a:xfrm>
          <a:prstGeom prst="rect">
            <a:avLst/>
          </a:prstGeom>
          <a:ln>
            <a:solidFill>
              <a:schemeClr val="tx1"/>
            </a:solidFill>
          </a:ln>
        </p:spPr>
      </p:pic>
      <p:pic>
        <p:nvPicPr>
          <p:cNvPr id="23" name="図 22" descr="レントゲン, 抽象, 写真, 探す が含まれている画像&#10;&#10;自動的に生成された説明">
            <a:extLst>
              <a:ext uri="{FF2B5EF4-FFF2-40B4-BE49-F238E27FC236}">
                <a16:creationId xmlns:a16="http://schemas.microsoft.com/office/drawing/2014/main" id="{F154BD9F-BF0C-96BC-7509-FB4BB6EA8BF8}"/>
              </a:ext>
            </a:extLst>
          </p:cNvPr>
          <p:cNvPicPr>
            <a:picLocks noChangeAspect="1"/>
          </p:cNvPicPr>
          <p:nvPr/>
        </p:nvPicPr>
        <p:blipFill rotWithShape="1">
          <a:blip r:embed="rId2">
            <a:extLst>
              <a:ext uri="{28A0092B-C50C-407E-A947-70E740481C1C}">
                <a14:useLocalDpi xmlns:a14="http://schemas.microsoft.com/office/drawing/2010/main" val="0"/>
              </a:ext>
            </a:extLst>
          </a:blip>
          <a:srcRect l="59125" t="5893" r="1571" b="5051"/>
          <a:stretch/>
        </p:blipFill>
        <p:spPr>
          <a:xfrm>
            <a:off x="6498682" y="5244225"/>
            <a:ext cx="3054840" cy="2960915"/>
          </a:xfrm>
          <a:prstGeom prst="rect">
            <a:avLst/>
          </a:prstGeom>
          <a:ln>
            <a:solidFill>
              <a:schemeClr val="tx1"/>
            </a:solidFill>
          </a:ln>
        </p:spPr>
      </p:pic>
      <p:pic>
        <p:nvPicPr>
          <p:cNvPr id="24" name="図 23" descr="レントゲン, 抽象, 写真, 探す が含まれている画像&#10;&#10;自動的に生成された説明">
            <a:extLst>
              <a:ext uri="{FF2B5EF4-FFF2-40B4-BE49-F238E27FC236}">
                <a16:creationId xmlns:a16="http://schemas.microsoft.com/office/drawing/2014/main" id="{6ED5250C-CA2D-536B-A36C-1F52195F772E}"/>
              </a:ext>
            </a:extLst>
          </p:cNvPr>
          <p:cNvPicPr>
            <a:picLocks noChangeAspect="1"/>
          </p:cNvPicPr>
          <p:nvPr/>
        </p:nvPicPr>
        <p:blipFill rotWithShape="1">
          <a:blip r:embed="rId2">
            <a:extLst>
              <a:ext uri="{28A0092B-C50C-407E-A947-70E740481C1C}">
                <a14:useLocalDpi xmlns:a14="http://schemas.microsoft.com/office/drawing/2010/main" val="0"/>
              </a:ext>
            </a:extLst>
          </a:blip>
          <a:srcRect l="59125" t="5893" r="1571" b="5051"/>
          <a:stretch/>
        </p:blipFill>
        <p:spPr>
          <a:xfrm>
            <a:off x="6651082" y="5396625"/>
            <a:ext cx="3054840" cy="2960915"/>
          </a:xfrm>
          <a:prstGeom prst="rect">
            <a:avLst/>
          </a:prstGeom>
          <a:ln>
            <a:solidFill>
              <a:schemeClr val="tx1"/>
            </a:solidFill>
          </a:ln>
        </p:spPr>
      </p:pic>
      <p:pic>
        <p:nvPicPr>
          <p:cNvPr id="25" name="図 24" descr="レントゲン, 抽象, 写真, 探す が含まれている画像&#10;&#10;自動的に生成された説明">
            <a:extLst>
              <a:ext uri="{FF2B5EF4-FFF2-40B4-BE49-F238E27FC236}">
                <a16:creationId xmlns:a16="http://schemas.microsoft.com/office/drawing/2014/main" id="{2E20A63B-BAAA-BE6E-2C98-A5A052792589}"/>
              </a:ext>
            </a:extLst>
          </p:cNvPr>
          <p:cNvPicPr>
            <a:picLocks noChangeAspect="1"/>
          </p:cNvPicPr>
          <p:nvPr/>
        </p:nvPicPr>
        <p:blipFill rotWithShape="1">
          <a:blip r:embed="rId2">
            <a:extLst>
              <a:ext uri="{28A0092B-C50C-407E-A947-70E740481C1C}">
                <a14:useLocalDpi xmlns:a14="http://schemas.microsoft.com/office/drawing/2010/main" val="0"/>
              </a:ext>
            </a:extLst>
          </a:blip>
          <a:srcRect l="59125" t="5893" r="1571" b="5051"/>
          <a:stretch/>
        </p:blipFill>
        <p:spPr>
          <a:xfrm>
            <a:off x="6803482" y="5549025"/>
            <a:ext cx="3054840" cy="2960915"/>
          </a:xfrm>
          <a:prstGeom prst="rect">
            <a:avLst/>
          </a:prstGeom>
          <a:ln>
            <a:solidFill>
              <a:schemeClr val="tx1"/>
            </a:solidFill>
          </a:ln>
        </p:spPr>
      </p:pic>
      <p:pic>
        <p:nvPicPr>
          <p:cNvPr id="26" name="図 25" descr="レントゲン, 抽象, 写真, 探す が含まれている画像&#10;&#10;自動的に生成された説明">
            <a:extLst>
              <a:ext uri="{FF2B5EF4-FFF2-40B4-BE49-F238E27FC236}">
                <a16:creationId xmlns:a16="http://schemas.microsoft.com/office/drawing/2014/main" id="{30BC9516-644B-1A56-F113-9DC5B36A3AB4}"/>
              </a:ext>
            </a:extLst>
          </p:cNvPr>
          <p:cNvPicPr>
            <a:picLocks noChangeAspect="1"/>
          </p:cNvPicPr>
          <p:nvPr/>
        </p:nvPicPr>
        <p:blipFill rotWithShape="1">
          <a:blip r:embed="rId2">
            <a:extLst>
              <a:ext uri="{28A0092B-C50C-407E-A947-70E740481C1C}">
                <a14:useLocalDpi xmlns:a14="http://schemas.microsoft.com/office/drawing/2010/main" val="0"/>
              </a:ext>
            </a:extLst>
          </a:blip>
          <a:srcRect l="59125" t="5893" r="1571" b="5051"/>
          <a:stretch/>
        </p:blipFill>
        <p:spPr>
          <a:xfrm>
            <a:off x="6955882" y="5701425"/>
            <a:ext cx="3054840" cy="2960915"/>
          </a:xfrm>
          <a:prstGeom prst="rect">
            <a:avLst/>
          </a:prstGeom>
          <a:ln>
            <a:solidFill>
              <a:schemeClr val="tx1"/>
            </a:solidFill>
          </a:ln>
        </p:spPr>
      </p:pic>
      <p:pic>
        <p:nvPicPr>
          <p:cNvPr id="27" name="図 26" descr="レントゲン, 抽象, 写真, 探す が含まれている画像&#10;&#10;自動的に生成された説明">
            <a:extLst>
              <a:ext uri="{FF2B5EF4-FFF2-40B4-BE49-F238E27FC236}">
                <a16:creationId xmlns:a16="http://schemas.microsoft.com/office/drawing/2014/main" id="{7B630FF4-CCCF-3FD3-B871-63868A402CA5}"/>
              </a:ext>
            </a:extLst>
          </p:cNvPr>
          <p:cNvPicPr>
            <a:picLocks noChangeAspect="1"/>
          </p:cNvPicPr>
          <p:nvPr/>
        </p:nvPicPr>
        <p:blipFill rotWithShape="1">
          <a:blip r:embed="rId2">
            <a:extLst>
              <a:ext uri="{28A0092B-C50C-407E-A947-70E740481C1C}">
                <a14:useLocalDpi xmlns:a14="http://schemas.microsoft.com/office/drawing/2010/main" val="0"/>
              </a:ext>
            </a:extLst>
          </a:blip>
          <a:srcRect l="59125" t="5893" r="1571" b="5051"/>
          <a:stretch/>
        </p:blipFill>
        <p:spPr>
          <a:xfrm>
            <a:off x="7108282" y="5853825"/>
            <a:ext cx="3054840" cy="2960915"/>
          </a:xfrm>
          <a:prstGeom prst="rect">
            <a:avLst/>
          </a:prstGeom>
          <a:ln>
            <a:solidFill>
              <a:schemeClr val="tx1"/>
            </a:solidFill>
          </a:ln>
        </p:spPr>
      </p:pic>
      <p:sp>
        <p:nvSpPr>
          <p:cNvPr id="28" name="矢印">
            <a:extLst>
              <a:ext uri="{FF2B5EF4-FFF2-40B4-BE49-F238E27FC236}">
                <a16:creationId xmlns:a16="http://schemas.microsoft.com/office/drawing/2014/main" id="{C6323F9B-ABF9-960C-C492-90E83FDA46E3}"/>
              </a:ext>
            </a:extLst>
          </p:cNvPr>
          <p:cNvSpPr/>
          <p:nvPr/>
        </p:nvSpPr>
        <p:spPr>
          <a:xfrm>
            <a:off x="2263957" y="9451372"/>
            <a:ext cx="369476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29" name="データを配列に整える">
            <a:extLst>
              <a:ext uri="{FF2B5EF4-FFF2-40B4-BE49-F238E27FC236}">
                <a16:creationId xmlns:a16="http://schemas.microsoft.com/office/drawing/2014/main" id="{3CA0F475-D0CA-FCB5-CAE7-633BB0F863B2}"/>
              </a:ext>
            </a:extLst>
          </p:cNvPr>
          <p:cNvSpPr txBox="1"/>
          <p:nvPr/>
        </p:nvSpPr>
        <p:spPr>
          <a:xfrm>
            <a:off x="6342147" y="9871881"/>
            <a:ext cx="9335889"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4500">
                <a:latin typeface="ヒラギノ丸ゴ ProN W4"/>
                <a:ea typeface="ヒラギノ丸ゴ ProN W4"/>
                <a:cs typeface="ヒラギノ丸ゴ ProN W4"/>
                <a:sym typeface="ヒラギノ丸ゴ ProN W4"/>
              </a:defRPr>
            </a:lvl1pPr>
          </a:lstStyle>
          <a:p>
            <a:r>
              <a:rPr lang="ja-JP" altLang="en-US"/>
              <a:t>特徴量と正解をセットで学習させる</a:t>
            </a:r>
            <a:endParaRPr/>
          </a:p>
        </p:txBody>
      </p:sp>
      <p:sp>
        <p:nvSpPr>
          <p:cNvPr id="30" name="配列データ">
            <a:extLst>
              <a:ext uri="{FF2B5EF4-FFF2-40B4-BE49-F238E27FC236}">
                <a16:creationId xmlns:a16="http://schemas.microsoft.com/office/drawing/2014/main" id="{1A882997-1DD4-4E4E-EE6E-0DC0ED11CF90}"/>
              </a:ext>
            </a:extLst>
          </p:cNvPr>
          <p:cNvSpPr txBox="1"/>
          <p:nvPr/>
        </p:nvSpPr>
        <p:spPr>
          <a:xfrm>
            <a:off x="5875590" y="12616732"/>
            <a:ext cx="13644761"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rPr lang="en-US" sz="4800"/>
              <a:t>入門では画像を読み込んで配列に置き換えていた</a:t>
            </a:r>
            <a:endParaRPr sz="4800"/>
          </a:p>
        </p:txBody>
      </p:sp>
      <p:sp>
        <p:nvSpPr>
          <p:cNvPr id="31" name="データを配列に整える">
            <a:extLst>
              <a:ext uri="{FF2B5EF4-FFF2-40B4-BE49-F238E27FC236}">
                <a16:creationId xmlns:a16="http://schemas.microsoft.com/office/drawing/2014/main" id="{4FF3E349-D9EB-2566-773C-72FDE8D8C027}"/>
              </a:ext>
            </a:extLst>
          </p:cNvPr>
          <p:cNvSpPr txBox="1"/>
          <p:nvPr/>
        </p:nvSpPr>
        <p:spPr>
          <a:xfrm>
            <a:off x="15788468" y="9648808"/>
            <a:ext cx="7279237"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4500">
                <a:latin typeface="ヒラギノ丸ゴ ProN W4"/>
                <a:ea typeface="ヒラギノ丸ゴ ProN W4"/>
                <a:cs typeface="ヒラギノ丸ゴ ProN W4"/>
                <a:sym typeface="ヒラギノ丸ゴ ProN W4"/>
              </a:defRPr>
            </a:lvl1pPr>
          </a:lstStyle>
          <a:p>
            <a:r>
              <a:rPr lang="en-US" altLang="ja-JP"/>
              <a:t>(</a:t>
            </a:r>
            <a:r>
              <a:rPr lang="ja-JP" altLang="en-US"/>
              <a:t>モデル名</a:t>
            </a:r>
            <a:r>
              <a:rPr lang="en-US" altLang="ja-JP"/>
              <a:t>).fit(</a:t>
            </a:r>
            <a:r>
              <a:rPr lang="ja-JP" altLang="en-US"/>
              <a:t>特徴量</a:t>
            </a:r>
            <a:r>
              <a:rPr lang="en-US" altLang="ja-JP"/>
              <a:t>, </a:t>
            </a:r>
            <a:r>
              <a:rPr lang="ja-JP" altLang="en-US"/>
              <a:t>正解</a:t>
            </a:r>
            <a:r>
              <a:rPr lang="en-US" altLang="ja-JP"/>
              <a:t>)</a:t>
            </a:r>
            <a:endParaRPr/>
          </a:p>
        </p:txBody>
      </p:sp>
      <p:sp>
        <p:nvSpPr>
          <p:cNvPr id="32" name="矢印">
            <a:extLst>
              <a:ext uri="{FF2B5EF4-FFF2-40B4-BE49-F238E27FC236}">
                <a16:creationId xmlns:a16="http://schemas.microsoft.com/office/drawing/2014/main" id="{7EF4FDF9-878C-A498-6197-164B6F4302D5}"/>
              </a:ext>
            </a:extLst>
          </p:cNvPr>
          <p:cNvSpPr/>
          <p:nvPr/>
        </p:nvSpPr>
        <p:spPr>
          <a:xfrm>
            <a:off x="2282444" y="10929826"/>
            <a:ext cx="369476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33" name="データを配列に整える">
            <a:extLst>
              <a:ext uri="{FF2B5EF4-FFF2-40B4-BE49-F238E27FC236}">
                <a16:creationId xmlns:a16="http://schemas.microsoft.com/office/drawing/2014/main" id="{4C8FBE4A-E143-8869-6AF3-0C1458C4E890}"/>
              </a:ext>
            </a:extLst>
          </p:cNvPr>
          <p:cNvSpPr txBox="1"/>
          <p:nvPr/>
        </p:nvSpPr>
        <p:spPr>
          <a:xfrm>
            <a:off x="7401207" y="11281292"/>
            <a:ext cx="12221294"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4500">
                <a:latin typeface="ヒラギノ丸ゴ ProN W4"/>
                <a:ea typeface="ヒラギノ丸ゴ ProN W4"/>
                <a:cs typeface="ヒラギノ丸ゴ ProN W4"/>
                <a:sym typeface="ヒラギノ丸ゴ ProN W4"/>
              </a:defRPr>
            </a:lvl1pPr>
          </a:lstStyle>
          <a:p>
            <a:r>
              <a:rPr lang="ja-JP" altLang="en-US"/>
              <a:t>学習したモデルの評価、未知のデータでの分類</a:t>
            </a: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スクリーンショット 2021-12-07 6.36.19.png" descr="スクリーンショット 2021-12-07 6.36.19.png"/>
          <p:cNvPicPr>
            <a:picLocks noChangeAspect="1"/>
          </p:cNvPicPr>
          <p:nvPr/>
        </p:nvPicPr>
        <p:blipFill>
          <a:blip r:embed="rId2"/>
          <a:srcRect t="68261" r="41323"/>
          <a:stretch>
            <a:fillRect/>
          </a:stretch>
        </p:blipFill>
        <p:spPr>
          <a:xfrm>
            <a:off x="3152972" y="2082113"/>
            <a:ext cx="18970904" cy="3075804"/>
          </a:xfrm>
          <a:prstGeom prst="rect">
            <a:avLst/>
          </a:prstGeom>
          <a:ln w="12700">
            <a:miter lim="400000"/>
          </a:ln>
        </p:spPr>
      </p:pic>
      <p:sp>
        <p:nvSpPr>
          <p:cNvPr id="214" name="Pythonには機械学習を実践するために多くの画像セットが用意されている"/>
          <p:cNvSpPr txBox="1"/>
          <p:nvPr/>
        </p:nvSpPr>
        <p:spPr>
          <a:xfrm>
            <a:off x="5811587" y="12691125"/>
            <a:ext cx="12812803"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rPr lang="en-US"/>
              <a:t>Keras: 深層学習用のライブラリ(入門でも使用)</a:t>
            </a:r>
            <a:endParaRPr/>
          </a:p>
        </p:txBody>
      </p:sp>
      <p:sp>
        <p:nvSpPr>
          <p:cNvPr id="215" name="MNIST：0~9の文字画像のデータ"/>
          <p:cNvSpPr txBox="1"/>
          <p:nvPr/>
        </p:nvSpPr>
        <p:spPr>
          <a:xfrm>
            <a:off x="1511002" y="1700238"/>
            <a:ext cx="74250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MNIST：0~9の文字画像のデータ</a:t>
            </a:r>
          </a:p>
        </p:txBody>
      </p:sp>
      <p:pic>
        <p:nvPicPr>
          <p:cNvPr id="216" name="スクリーンショット 2021-12-07 6.43.47.png" descr="スクリーンショット 2021-12-07 6.43.47.png"/>
          <p:cNvPicPr>
            <a:picLocks noChangeAspect="1"/>
          </p:cNvPicPr>
          <p:nvPr/>
        </p:nvPicPr>
        <p:blipFill>
          <a:blip r:embed="rId3"/>
          <a:srcRect l="1394" t="48482" r="41470" b="42687"/>
          <a:stretch>
            <a:fillRect/>
          </a:stretch>
        </p:blipFill>
        <p:spPr>
          <a:xfrm>
            <a:off x="4035243" y="10555252"/>
            <a:ext cx="18076758" cy="1905009"/>
          </a:xfrm>
          <a:prstGeom prst="rect">
            <a:avLst/>
          </a:prstGeom>
          <a:ln w="12700">
            <a:miter lim="400000"/>
          </a:ln>
        </p:spPr>
      </p:pic>
      <p:pic>
        <p:nvPicPr>
          <p:cNvPr id="217" name="スクリーンショット 2021-12-07 6.52.10.png" descr="スクリーンショット 2021-12-07 6.52.10.png"/>
          <p:cNvPicPr>
            <a:picLocks noChangeAspect="1"/>
          </p:cNvPicPr>
          <p:nvPr/>
        </p:nvPicPr>
        <p:blipFill>
          <a:blip r:embed="rId4"/>
          <a:srcRect l="1777" t="48582" r="54070" b="42555"/>
          <a:stretch>
            <a:fillRect/>
          </a:stretch>
        </p:blipFill>
        <p:spPr>
          <a:xfrm>
            <a:off x="4057468" y="7031826"/>
            <a:ext cx="18032334" cy="1904942"/>
          </a:xfrm>
          <a:prstGeom prst="rect">
            <a:avLst/>
          </a:prstGeom>
          <a:ln w="12700">
            <a:miter lim="400000"/>
          </a:ln>
        </p:spPr>
      </p:pic>
      <p:sp>
        <p:nvSpPr>
          <p:cNvPr id="218" name="FASHION-MNIST：白黒の洋服の画像データ"/>
          <p:cNvSpPr txBox="1"/>
          <p:nvPr/>
        </p:nvSpPr>
        <p:spPr>
          <a:xfrm>
            <a:off x="1511002" y="5019112"/>
            <a:ext cx="989386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FASHION-MNIST：白黒の洋服の画像データ</a:t>
            </a:r>
          </a:p>
        </p:txBody>
      </p:sp>
      <p:sp>
        <p:nvSpPr>
          <p:cNvPr id="219" name="CIFAR10"/>
          <p:cNvSpPr txBox="1"/>
          <p:nvPr/>
        </p:nvSpPr>
        <p:spPr>
          <a:xfrm>
            <a:off x="1511002" y="8786845"/>
            <a:ext cx="2306385"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CIFAR10</a:t>
            </a:r>
          </a:p>
        </p:txBody>
      </p:sp>
      <p:sp>
        <p:nvSpPr>
          <p:cNvPr id="220" name="0 : T-shirt/top、1 : Trouser、2 : Pullover、3 : Dress、4 : Coat、5 : Sandal…"/>
          <p:cNvSpPr txBox="1"/>
          <p:nvPr/>
        </p:nvSpPr>
        <p:spPr>
          <a:xfrm>
            <a:off x="5197964" y="5850844"/>
            <a:ext cx="12840869" cy="92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a:pPr>
            <a:r>
              <a:t>0 : T-shirt/top、1 : Trouser、2 : Pullover、3 : Dress、4 : Coat、5 : Sandal</a:t>
            </a:r>
          </a:p>
          <a:p>
            <a:pPr algn="l">
              <a:defRPr sz="2600"/>
            </a:pPr>
            <a:r>
              <a:t>6 : Shirt、7 : Sneaker、8 : Bag、9 : Ankle boot</a:t>
            </a:r>
          </a:p>
        </p:txBody>
      </p:sp>
      <p:sp>
        <p:nvSpPr>
          <p:cNvPr id="221" name="0 : airplane、1 : automobile、2 : bird、3 : cat、4 : deer、5 : dog…"/>
          <p:cNvSpPr txBox="1"/>
          <p:nvPr/>
        </p:nvSpPr>
        <p:spPr>
          <a:xfrm>
            <a:off x="5264755" y="9190708"/>
            <a:ext cx="11207370" cy="92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a:pPr>
            <a:r>
              <a:t>0 : airplane、1 : automobile、2 : bird、3 : cat、4 : deer、5 : dog</a:t>
            </a:r>
          </a:p>
          <a:p>
            <a:pPr algn="l">
              <a:defRPr sz="2600"/>
            </a:pPr>
            <a:r>
              <a:t>6 : frog、7 : horse、8 : ship、9 : truck</a:t>
            </a:r>
          </a:p>
        </p:txBody>
      </p:sp>
      <p:sp>
        <p:nvSpPr>
          <p:cNvPr id="2" name="Pythonには機械学習を実践するために多くの画像セットが用意されている">
            <a:extLst>
              <a:ext uri="{FF2B5EF4-FFF2-40B4-BE49-F238E27FC236}">
                <a16:creationId xmlns:a16="http://schemas.microsoft.com/office/drawing/2014/main" id="{36461FFC-218F-EF08-0482-B1B39952C602}"/>
              </a:ext>
            </a:extLst>
          </p:cNvPr>
          <p:cNvSpPr txBox="1"/>
          <p:nvPr/>
        </p:nvSpPr>
        <p:spPr>
          <a:xfrm>
            <a:off x="3059221" y="357551"/>
            <a:ext cx="18982761"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rPr lang="en-US"/>
              <a:t>今回はkerasというライブラリに用意されている画像セットを使います</a:t>
            </a:r>
            <a:endParaRPr/>
          </a:p>
        </p:txBody>
      </p:sp>
      <p:sp>
        <p:nvSpPr>
          <p:cNvPr id="3" name="Pythonには機械学習を実践するために多くの画像セットが用意されている">
            <a:extLst>
              <a:ext uri="{FF2B5EF4-FFF2-40B4-BE49-F238E27FC236}">
                <a16:creationId xmlns:a16="http://schemas.microsoft.com/office/drawing/2014/main" id="{AA3D8EB7-6773-FF18-E95C-BACD6E0D59D7}"/>
              </a:ext>
            </a:extLst>
          </p:cNvPr>
          <p:cNvSpPr txBox="1"/>
          <p:nvPr/>
        </p:nvSpPr>
        <p:spPr>
          <a:xfrm>
            <a:off x="12453257" y="1271635"/>
            <a:ext cx="10916782"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600"/>
            </a:lvl1pPr>
          </a:lstStyle>
          <a:p>
            <a:r>
              <a:rPr lang="en-US"/>
              <a:t>(</a:t>
            </a:r>
            <a:r>
              <a:rPr lang="ja-JP" altLang="en-US"/>
              <a:t>あらかじめ配列になっています</a:t>
            </a:r>
            <a:r>
              <a:rPr lang="en-US" altLang="ja-JP"/>
              <a:t>)</a:t>
            </a:r>
            <a:endParaRP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45439</TotalTime>
  <Words>2931</Words>
  <Application>Microsoft Macintosh PowerPoint</Application>
  <PresentationFormat>ユーザー設定</PresentationFormat>
  <Paragraphs>543</Paragraphs>
  <Slides>53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53</vt:i4>
      </vt:variant>
    </vt:vector>
  </HeadingPairs>
  <TitlesOfParts>
    <vt:vector size="61" baseType="lpstr">
      <vt:lpstr>ヒラギノ角ゴ ProN W3</vt:lpstr>
      <vt:lpstr>ヒラギノ角ゴ ProN W6</vt:lpstr>
      <vt:lpstr>Canela Bold</vt:lpstr>
      <vt:lpstr>Graphik</vt:lpstr>
      <vt:lpstr>Graphik-Medium</vt:lpstr>
      <vt:lpstr>Graphik-SemiboldItalic</vt:lpstr>
      <vt:lpstr>Helvetica Neue Light</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26</cp:revision>
  <dcterms:modified xsi:type="dcterms:W3CDTF">2024-07-23T15:36:38Z</dcterms:modified>
</cp:coreProperties>
</file>